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5"/>
  </p:notesMasterIdLst>
  <p:handoutMasterIdLst>
    <p:handoutMasterId r:id="rId16"/>
  </p:handoutMasterIdLst>
  <p:sldIdLst>
    <p:sldId id="750" r:id="rId2"/>
    <p:sldId id="755" r:id="rId3"/>
    <p:sldId id="754" r:id="rId4"/>
    <p:sldId id="752" r:id="rId5"/>
    <p:sldId id="753" r:id="rId6"/>
    <p:sldId id="756" r:id="rId7"/>
    <p:sldId id="757" r:id="rId8"/>
    <p:sldId id="758" r:id="rId9"/>
    <p:sldId id="759" r:id="rId10"/>
    <p:sldId id="760" r:id="rId11"/>
    <p:sldId id="761" r:id="rId12"/>
    <p:sldId id="762" r:id="rId13"/>
    <p:sldId id="764" r:id="rId14"/>
  </p:sldIdLst>
  <p:sldSz cx="9144000" cy="6858000" type="screen4x3"/>
  <p:notesSz cx="7077075" cy="93630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FFFF00"/>
    <a:srgbClr val="00FF00"/>
    <a:srgbClr val="0000FF"/>
    <a:srgbClr val="FFCCFF"/>
    <a:srgbClr val="7171FF"/>
    <a:srgbClr val="3333FF"/>
    <a:srgbClr val="FF6600"/>
    <a:srgbClr val="CCFF33"/>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914" autoAdjust="0"/>
    <p:restoredTop sz="67445" autoAdjust="0"/>
  </p:normalViewPr>
  <p:slideViewPr>
    <p:cSldViewPr>
      <p:cViewPr>
        <p:scale>
          <a:sx n="66" d="100"/>
          <a:sy n="66" d="100"/>
        </p:scale>
        <p:origin x="-1392" y="-174"/>
      </p:cViewPr>
      <p:guideLst>
        <p:guide orient="horz" pos="2160"/>
        <p:guide pos="2880"/>
      </p:guideLst>
    </p:cSldViewPr>
  </p:slideViewPr>
  <p:outlineViewPr>
    <p:cViewPr>
      <p:scale>
        <a:sx n="33" d="100"/>
        <a:sy n="33" d="100"/>
      </p:scale>
      <p:origin x="48" y="13260"/>
    </p:cViewPr>
  </p:outlin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67344" cy="46838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4008063" y="1"/>
            <a:ext cx="3067343" cy="46838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C375EB9-BDE8-4A1B-9A9B-DD6F1FB31065}" type="datetimeFigureOut">
              <a:rPr lang="en-US"/>
              <a:pPr>
                <a:defRPr/>
              </a:pPr>
              <a:t>4/12/2017</a:t>
            </a:fld>
            <a:endParaRPr lang="en-US"/>
          </a:p>
        </p:txBody>
      </p:sp>
      <p:sp>
        <p:nvSpPr>
          <p:cNvPr id="4" name="Footer Placeholder 3"/>
          <p:cNvSpPr>
            <a:spLocks noGrp="1"/>
          </p:cNvSpPr>
          <p:nvPr>
            <p:ph type="ftr" sz="quarter" idx="2"/>
          </p:nvPr>
        </p:nvSpPr>
        <p:spPr>
          <a:xfrm>
            <a:off x="1" y="8893189"/>
            <a:ext cx="3067344" cy="468379"/>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4008063" y="8893189"/>
            <a:ext cx="3067343" cy="468379"/>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6B1C79C-922D-48C9-A533-4FDCC020BC43}"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67344" cy="46838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4008063" y="1"/>
            <a:ext cx="3067343" cy="46838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3790F33A-7141-4952-833A-981576AC2534}" type="datetimeFigureOut">
              <a:rPr lang="en-US"/>
              <a:pPr>
                <a:defRPr/>
              </a:pPr>
              <a:t>4/12/2017</a:t>
            </a:fld>
            <a:endParaRPr lang="en-US"/>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7208" y="4447348"/>
            <a:ext cx="5662661" cy="4213911"/>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1" y="8893189"/>
            <a:ext cx="3067344" cy="468379"/>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4008063" y="8893189"/>
            <a:ext cx="3067343" cy="468379"/>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071DB66-354C-45D5-9BF6-76C88597C63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388AEE3-08A9-449A-95D5-F55D7EF6BF0D}" type="datetimeFigureOut">
              <a:rPr lang="en-US"/>
              <a:pPr>
                <a:defRPr/>
              </a:pPr>
              <a:t>4/12/2017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93A892C-0F6B-4A86-B0E0-609D3FD66E4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7855C2E-9D68-4BDD-877D-6416A4FDEE8E}" type="datetimeFigureOut">
              <a:rPr lang="en-US"/>
              <a:pPr>
                <a:defRPr/>
              </a:pPr>
              <a:t>4/12/2017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FBBB5EC-CFB9-4133-8705-EE88F111914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902D88A-CC40-414B-BAC8-F5041CD29427}" type="datetimeFigureOut">
              <a:rPr lang="en-US"/>
              <a:pPr>
                <a:defRPr/>
              </a:pPr>
              <a:t>4/12/2017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27BBBD1-D83A-4B3C-8C72-92CAD6AD7377}"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Date Placeholder 3"/>
          <p:cNvSpPr>
            <a:spLocks noGrp="1"/>
          </p:cNvSpPr>
          <p:nvPr>
            <p:ph type="dt" sz="half" idx="10"/>
          </p:nvPr>
        </p:nvSpPr>
        <p:spPr/>
        <p:txBody>
          <a:bodyPr/>
          <a:lstStyle>
            <a:lvl1pPr>
              <a:defRPr/>
            </a:lvl1pPr>
          </a:lstStyle>
          <a:p>
            <a:pPr>
              <a:defRPr/>
            </a:pPr>
            <a:fld id="{A96BC5FB-E0F6-4F16-91B4-228D20EF7F69}" type="datetimeFigureOut">
              <a:rPr lang="en-US"/>
              <a:pPr>
                <a:defRPr/>
              </a:pPr>
              <a:t>4/12/2017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5F76FDC-DC36-4423-A4A1-1F06DC3050EF}"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Title 1025"/>
          <p:cNvSpPr>
            <a:spLocks noGrp="1"/>
          </p:cNvSpPr>
          <p:nvPr>
            <p:ph type="title"/>
          </p:nvPr>
        </p:nvSpPr>
        <p:spPr>
          <a:xfrm>
            <a:off x="457200" y="274638"/>
            <a:ext cx="8229600" cy="1143000"/>
          </a:xfrm>
          <a:prstGeom prst="rect">
            <a:avLst/>
          </a:prstGeom>
          <a:noFill/>
          <a:ln>
            <a:noFill/>
          </a:ln>
        </p:spPr>
        <p:txBody>
          <a:bodyPr/>
          <a:lstStyle/>
          <a:p>
            <a:pPr lvl="0"/>
            <a:r>
              <a:rPr lang="en-US" altLang="en-US" dirty="0"/>
              <a:t>Click to edit Master title style</a:t>
            </a:r>
          </a:p>
        </p:txBody>
      </p:sp>
      <p:sp>
        <p:nvSpPr>
          <p:cNvPr id="1027" name="Text Placeholder 1026"/>
          <p:cNvSpPr>
            <a:spLocks noGrp="1"/>
          </p:cNvSpPr>
          <p:nvPr>
            <p:ph type="body" idx="1"/>
          </p:nvPr>
        </p:nvSpPr>
        <p:spPr>
          <a:xfrm>
            <a:off x="457200" y="1600200"/>
            <a:ext cx="8229600" cy="4525963"/>
          </a:xfrm>
          <a:prstGeom prst="rect">
            <a:avLst/>
          </a:prstGeom>
          <a:noFill/>
          <a:ln>
            <a:noFill/>
          </a:ln>
        </p:spPr>
        <p:txBody>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4" name="Date Placeholder 1027"/>
          <p:cNvSpPr>
            <a:spLocks noGrp="1"/>
          </p:cNvSpPr>
          <p:nvPr>
            <p:ph type="dt" sz="half" idx="10"/>
          </p:nvPr>
        </p:nvSpPr>
        <p:spPr/>
        <p:txBody>
          <a:bodyPr/>
          <a:lstStyle>
            <a:lvl1pPr>
              <a:defRPr/>
            </a:lvl1pPr>
          </a:lstStyle>
          <a:p>
            <a:pPr>
              <a:defRPr/>
            </a:pPr>
            <a:endParaRPr lang="en-US" altLang="en-US"/>
          </a:p>
        </p:txBody>
      </p:sp>
      <p:sp>
        <p:nvSpPr>
          <p:cNvPr id="5" name="Footer Placeholder 1028"/>
          <p:cNvSpPr>
            <a:spLocks noGrp="1"/>
          </p:cNvSpPr>
          <p:nvPr>
            <p:ph type="ftr" sz="quarter" idx="11"/>
          </p:nvPr>
        </p:nvSpPr>
        <p:spPr/>
        <p:txBody>
          <a:bodyPr/>
          <a:lstStyle>
            <a:lvl1pPr>
              <a:defRPr/>
            </a:lvl1pPr>
          </a:lstStyle>
          <a:p>
            <a:pPr>
              <a:defRPr/>
            </a:pPr>
            <a:endParaRPr lang="en-US" altLang="en-US"/>
          </a:p>
        </p:txBody>
      </p:sp>
      <p:sp>
        <p:nvSpPr>
          <p:cNvPr id="6" name="Slide Number Placeholder 1029"/>
          <p:cNvSpPr>
            <a:spLocks noGrp="1"/>
          </p:cNvSpPr>
          <p:nvPr>
            <p:ph type="sldNum" sz="quarter" idx="12"/>
          </p:nvPr>
        </p:nvSpPr>
        <p:spPr/>
        <p:txBody>
          <a:bodyPr/>
          <a:lstStyle>
            <a:lvl1pPr>
              <a:defRPr/>
            </a:lvl1pPr>
          </a:lstStyle>
          <a:p>
            <a:pPr>
              <a:defRPr/>
            </a:pPr>
            <a:fld id="{CE3AE0AE-623A-49FD-BF02-FB4FEA0BAFA0}"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77FDDF2-A503-4089-AE7C-061E9AF9FBAE}" type="datetimeFigureOut">
              <a:rPr lang="en-US"/>
              <a:pPr>
                <a:defRPr/>
              </a:pPr>
              <a:t>4/12/2017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CE2255C-9A60-444F-AAD1-66759BCA821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1C980C8-7C1B-485E-8538-4062B97A6B5F}" type="datetimeFigureOut">
              <a:rPr lang="en-US"/>
              <a:pPr>
                <a:defRPr/>
              </a:pPr>
              <a:t>4/12/2017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C579F80-B303-496D-BF7F-EB3A9B5DA0C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827A0E1-6A58-4DEC-936C-5AC555C776FC}" type="datetimeFigureOut">
              <a:rPr lang="en-US"/>
              <a:pPr>
                <a:defRPr/>
              </a:pPr>
              <a:t>4/12/2017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50FDFF8-5E45-44D6-97B7-97198B99413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4CA19FC-FB1E-4444-91A1-2A673363FE71}" type="datetimeFigureOut">
              <a:rPr lang="en-US"/>
              <a:pPr>
                <a:defRPr/>
              </a:pPr>
              <a:t>4/12/2017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4C66F24-1184-4B00-9437-CAFDBCD81DD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857D789-4281-4190-BEC6-C7065D568278}" type="datetimeFigureOut">
              <a:rPr lang="en-US"/>
              <a:pPr>
                <a:defRPr/>
              </a:pPr>
              <a:t>4/12/2017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9CC3BF1-D8D7-4214-B932-63B159EE69E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BB54462-C306-46FC-B79E-5DBC5A4B5A5B}" type="datetimeFigureOut">
              <a:rPr lang="en-US"/>
              <a:pPr>
                <a:defRPr/>
              </a:pPr>
              <a:t>4/12/2017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9FD068B-BB90-4577-A815-CC8810FE785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5DCF793-720E-407A-8B14-885D665E5EAF}" type="datetimeFigureOut">
              <a:rPr lang="en-US"/>
              <a:pPr>
                <a:defRPr/>
              </a:pPr>
              <a:t>4/12/2017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C6EC6C7-DB11-402D-A144-30AB0B2F9D5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FC040C7-E63A-4651-940A-F64D3DC8E605}" type="datetimeFigureOut">
              <a:rPr lang="en-US"/>
              <a:pPr>
                <a:defRPr/>
              </a:pPr>
              <a:t>4/12/2017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E6E1A6D-EAC6-43BC-A05D-14420AE4562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CC"/>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055DD14D-DE2C-4E0D-99AB-9C7E57D4C400}" type="datetimeFigureOut">
              <a:rPr lang="en-US"/>
              <a:pPr>
                <a:defRPr/>
              </a:pPr>
              <a:t>4/12/2017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5889571F-430D-4749-91EE-81C4EA1B1E7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62" r:id="rId13"/>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8" name="Picture 57346"/>
          <p:cNvPicPr>
            <a:picLocks noChangeAspect="1"/>
          </p:cNvPicPr>
          <p:nvPr/>
        </p:nvPicPr>
        <p:blipFill>
          <a:blip r:embed="rId2"/>
          <a:srcRect/>
          <a:stretch>
            <a:fillRect/>
          </a:stretch>
        </p:blipFill>
        <p:spPr bwMode="auto">
          <a:xfrm>
            <a:off x="0" y="0"/>
            <a:ext cx="762000" cy="685800"/>
          </a:xfrm>
          <a:prstGeom prst="rect">
            <a:avLst/>
          </a:prstGeom>
          <a:noFill/>
          <a:ln w="9525">
            <a:noFill/>
            <a:miter lim="800000"/>
            <a:headEnd/>
            <a:tailEnd/>
          </a:ln>
        </p:spPr>
      </p:pic>
      <p:sp>
        <p:nvSpPr>
          <p:cNvPr id="75779" name="Rectangle 57347"/>
          <p:cNvSpPr>
            <a:spLocks/>
          </p:cNvSpPr>
          <p:nvPr/>
        </p:nvSpPr>
        <p:spPr bwMode="auto">
          <a:xfrm>
            <a:off x="736600" y="0"/>
            <a:ext cx="8229600" cy="685800"/>
          </a:xfrm>
          <a:prstGeom prst="rect">
            <a:avLst/>
          </a:prstGeom>
          <a:noFill/>
          <a:ln w="9525">
            <a:noFill/>
            <a:miter lim="800000"/>
            <a:headEnd/>
            <a:tailEnd/>
          </a:ln>
        </p:spPr>
        <p:txBody>
          <a:bodyPr anchor="ctr"/>
          <a:lstStyle/>
          <a:p>
            <a:pPr marL="465138" lvl="2" indent="-465138" algn="ctr">
              <a:spcBef>
                <a:spcPts val="1200"/>
              </a:spcBef>
              <a:defRPr/>
            </a:pPr>
            <a:r>
              <a:rPr lang="en-US" sz="3600" b="1" u="sng" dirty="0" smtClean="0">
                <a:solidFill>
                  <a:srgbClr val="FFFF00"/>
                </a:solidFill>
              </a:rPr>
              <a:t>ELECTIONS BYE  LAWS</a:t>
            </a:r>
            <a:endParaRPr lang="en-US" sz="3600" b="1" dirty="0">
              <a:solidFill>
                <a:srgbClr val="FFFF00"/>
              </a:solidFill>
              <a:latin typeface="Arial" pitchFamily="34" charset="0"/>
              <a:cs typeface="Arial" pitchFamily="34" charset="0"/>
            </a:endParaRPr>
          </a:p>
        </p:txBody>
      </p:sp>
      <p:sp>
        <p:nvSpPr>
          <p:cNvPr id="5" name="TextBox 4"/>
          <p:cNvSpPr txBox="1"/>
          <p:nvPr/>
        </p:nvSpPr>
        <p:spPr>
          <a:xfrm>
            <a:off x="0" y="814257"/>
            <a:ext cx="9144000" cy="5909310"/>
          </a:xfrm>
          <a:prstGeom prst="rect">
            <a:avLst/>
          </a:prstGeom>
          <a:noFill/>
          <a:ln>
            <a:solidFill>
              <a:schemeClr val="accent1"/>
            </a:solidFill>
          </a:ln>
        </p:spPr>
        <p:txBody>
          <a:bodyPr wrap="square">
            <a:spAutoFit/>
            <a:scene3d>
              <a:camera prst="orthographicFront"/>
              <a:lightRig rig="sunset" dir="t"/>
            </a:scene3d>
          </a:bodyPr>
          <a:lstStyle/>
          <a:p>
            <a:pPr marL="465138" indent="-465138" algn="just">
              <a:spcBef>
                <a:spcPts val="1200"/>
              </a:spcBef>
              <a:defRPr/>
            </a:pPr>
            <a:r>
              <a:rPr lang="en-US" sz="2000" b="1" u="sng" dirty="0" smtClean="0">
                <a:solidFill>
                  <a:srgbClr val="FFFF00"/>
                </a:solidFill>
              </a:rPr>
              <a:t>GENERAL</a:t>
            </a:r>
          </a:p>
          <a:p>
            <a:pPr marL="465138" indent="-465138" algn="just">
              <a:spcBef>
                <a:spcPts val="1200"/>
              </a:spcBef>
              <a:buFont typeface="Wingdings" pitchFamily="2" charset="2"/>
              <a:buChar char="Ø"/>
              <a:defRPr/>
            </a:pPr>
            <a:r>
              <a:rPr lang="en-US" sz="2000" b="1" dirty="0" smtClean="0">
                <a:solidFill>
                  <a:schemeClr val="bg1"/>
                </a:solidFill>
              </a:rPr>
              <a:t>AS PER STATUTES OF </a:t>
            </a:r>
            <a:r>
              <a:rPr lang="en-US" sz="2000" b="1" dirty="0" err="1" smtClean="0">
                <a:solidFill>
                  <a:schemeClr val="bg1"/>
                </a:solidFill>
              </a:rPr>
              <a:t>EFI</a:t>
            </a:r>
            <a:r>
              <a:rPr lang="en-US" sz="2000" b="1" dirty="0" smtClean="0">
                <a:solidFill>
                  <a:schemeClr val="bg1"/>
                </a:solidFill>
              </a:rPr>
              <a:t> MEMBERS OF THE EXECUTIVE COMMITTEE AND SELECTION COMMITTEE OF </a:t>
            </a:r>
            <a:r>
              <a:rPr lang="en-US" sz="2000" b="1" dirty="0" err="1" smtClean="0">
                <a:solidFill>
                  <a:schemeClr val="bg1"/>
                </a:solidFill>
              </a:rPr>
              <a:t>EFI</a:t>
            </a:r>
            <a:r>
              <a:rPr lang="en-US" sz="2000" b="1" dirty="0" smtClean="0">
                <a:solidFill>
                  <a:schemeClr val="bg1"/>
                </a:solidFill>
              </a:rPr>
              <a:t>, SHALL BE ELECTED IN THE GENERAL BODY MEETING/ EXTRA ORDINARY GENERAL BODY MEETING. ELECTIONS OF THE MEMBERS OF EXECUTIVE COMMITTEE AND SELECTION COMMITTEE WILL BE HELD ONCE IN TWO YEARS </a:t>
            </a:r>
            <a:r>
              <a:rPr lang="en-US" sz="2000" b="1" dirty="0" smtClean="0">
                <a:solidFill>
                  <a:srgbClr val="00FF00"/>
                </a:solidFill>
              </a:rPr>
              <a:t>(FOUR YEARS)</a:t>
            </a:r>
            <a:r>
              <a:rPr lang="en-US" sz="2000" b="1" dirty="0" smtClean="0">
                <a:solidFill>
                  <a:srgbClr val="FF0000"/>
                </a:solidFill>
              </a:rPr>
              <a:t> </a:t>
            </a:r>
            <a:r>
              <a:rPr lang="en-US" sz="2000" b="1" dirty="0" smtClean="0">
                <a:solidFill>
                  <a:schemeClr val="bg1"/>
                </a:solidFill>
              </a:rPr>
              <a:t>OR WHENEVER A VACANCY OCCURS DURING THE GENERAL BODY MEETING / EXTRA ORDINARY GENERAL BODY MEETING. ALL SUCH ELECTED MEMBERS WILL SERVE A TWO YEAR TERM </a:t>
            </a:r>
            <a:r>
              <a:rPr lang="en-US" sz="2000" b="1" dirty="0" smtClean="0">
                <a:solidFill>
                  <a:srgbClr val="00FF00"/>
                </a:solidFill>
              </a:rPr>
              <a:t>(FOUR YEAR TERM)</a:t>
            </a:r>
            <a:r>
              <a:rPr lang="en-US" sz="2000" b="1" dirty="0" smtClean="0">
                <a:solidFill>
                  <a:schemeClr val="bg1"/>
                </a:solidFill>
              </a:rPr>
              <a:t>. </a:t>
            </a:r>
          </a:p>
          <a:p>
            <a:endParaRPr lang="en-US" sz="800" b="1" u="sng" dirty="0" smtClean="0">
              <a:solidFill>
                <a:schemeClr val="bg1"/>
              </a:solidFill>
            </a:endParaRPr>
          </a:p>
          <a:p>
            <a:r>
              <a:rPr lang="en-US" sz="2000" b="1" u="sng" dirty="0" smtClean="0">
                <a:solidFill>
                  <a:schemeClr val="bg1"/>
                </a:solidFill>
              </a:rPr>
              <a:t>ELECTION COMMISSION (EC)</a:t>
            </a:r>
            <a:endParaRPr lang="en-US" b="1" dirty="0" smtClean="0">
              <a:solidFill>
                <a:schemeClr val="bg1"/>
              </a:solidFill>
            </a:endParaRPr>
          </a:p>
          <a:p>
            <a:pPr marL="465138" indent="-465138" algn="just">
              <a:buFont typeface="Wingdings" pitchFamily="2" charset="2"/>
              <a:buChar char="Ø"/>
            </a:pPr>
            <a:r>
              <a:rPr lang="en-US" sz="2000" b="1" dirty="0" smtClean="0">
                <a:solidFill>
                  <a:srgbClr val="FFFF00"/>
                </a:solidFill>
              </a:rPr>
              <a:t>THE SECRETARY GENERAL IN CONSULTATION WITH THE VICE PRESIDENT (ADMINISTRATION), WILL DETAIL THE ELECTION COMMISSION. THE RESPONSIBILITY FOR THE ENTIRE CONDUCT OF  ELECTIONS WILL BE THAT OF THE ELECTION COMMISSION. THE SECRETARIAT WILL EXTEND ALL NECESSARY HELP TO THE COMMISSION. THE COMPOSITION OF THE ELECTION COMMISSION WILL BE AS UNDER :-</a:t>
            </a:r>
            <a:endParaRPr lang="en-US" sz="2000" b="1" dirty="0"/>
          </a:p>
        </p:txBody>
      </p:sp>
      <p:cxnSp>
        <p:nvCxnSpPr>
          <p:cNvPr id="7" name="Straight Connector 6"/>
          <p:cNvCxnSpPr/>
          <p:nvPr/>
        </p:nvCxnSpPr>
        <p:spPr bwMode="auto">
          <a:xfrm>
            <a:off x="2289630" y="1767114"/>
            <a:ext cx="5105400" cy="1588"/>
          </a:xfrm>
          <a:prstGeom prst="line">
            <a:avLst/>
          </a:prstGeom>
          <a:noFill/>
          <a:ln w="28575">
            <a:solidFill>
              <a:srgbClr val="FF0000"/>
            </a:solidFill>
            <a:miter lim="800000"/>
            <a:headEnd/>
            <a:tailEnd/>
          </a:ln>
        </p:spPr>
      </p:cxnSp>
      <p:cxnSp>
        <p:nvCxnSpPr>
          <p:cNvPr id="8" name="Straight Connector 7"/>
          <p:cNvCxnSpPr/>
          <p:nvPr/>
        </p:nvCxnSpPr>
        <p:spPr bwMode="auto">
          <a:xfrm>
            <a:off x="3897084" y="2714172"/>
            <a:ext cx="3810000" cy="1588"/>
          </a:xfrm>
          <a:prstGeom prst="line">
            <a:avLst/>
          </a:prstGeom>
          <a:noFill/>
          <a:ln w="28575">
            <a:solidFill>
              <a:srgbClr val="FF0000"/>
            </a:solidFill>
            <a:miter lim="800000"/>
            <a:headEnd/>
            <a:tailEnd/>
          </a:ln>
        </p:spPr>
      </p:cxnSp>
      <p:cxnSp>
        <p:nvCxnSpPr>
          <p:cNvPr id="10" name="Straight Connector 9"/>
          <p:cNvCxnSpPr/>
          <p:nvPr/>
        </p:nvCxnSpPr>
        <p:spPr bwMode="auto">
          <a:xfrm>
            <a:off x="2848428" y="3004458"/>
            <a:ext cx="1524000" cy="1588"/>
          </a:xfrm>
          <a:prstGeom prst="line">
            <a:avLst/>
          </a:prstGeom>
          <a:noFill/>
          <a:ln w="28575">
            <a:solidFill>
              <a:srgbClr val="FF0000"/>
            </a:solidFill>
            <a:miter lim="800000"/>
            <a:headEnd/>
            <a:tailEnd/>
          </a:ln>
        </p:spPr>
      </p:cxnSp>
      <p:cxnSp>
        <p:nvCxnSpPr>
          <p:cNvPr id="12" name="Straight Connector 11"/>
          <p:cNvCxnSpPr/>
          <p:nvPr/>
        </p:nvCxnSpPr>
        <p:spPr bwMode="auto">
          <a:xfrm>
            <a:off x="3839028" y="3915228"/>
            <a:ext cx="2133600" cy="1588"/>
          </a:xfrm>
          <a:prstGeom prst="line">
            <a:avLst/>
          </a:prstGeom>
          <a:noFill/>
          <a:ln w="28575">
            <a:solidFill>
              <a:srgbClr val="FF0000"/>
            </a:solidFill>
            <a:miter lim="800000"/>
            <a:headEnd/>
            <a:tailEnd/>
          </a:ln>
        </p:spPr>
      </p:cxn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8" name="Picture 57346"/>
          <p:cNvPicPr>
            <a:picLocks noChangeAspect="1"/>
          </p:cNvPicPr>
          <p:nvPr/>
        </p:nvPicPr>
        <p:blipFill>
          <a:blip r:embed="rId2"/>
          <a:srcRect/>
          <a:stretch>
            <a:fillRect/>
          </a:stretch>
        </p:blipFill>
        <p:spPr bwMode="auto">
          <a:xfrm>
            <a:off x="0" y="0"/>
            <a:ext cx="762000" cy="685800"/>
          </a:xfrm>
          <a:prstGeom prst="rect">
            <a:avLst/>
          </a:prstGeom>
          <a:noFill/>
          <a:ln w="9525">
            <a:noFill/>
            <a:miter lim="800000"/>
            <a:headEnd/>
            <a:tailEnd/>
          </a:ln>
        </p:spPr>
      </p:pic>
      <p:sp>
        <p:nvSpPr>
          <p:cNvPr id="75779" name="Rectangle 57347"/>
          <p:cNvSpPr>
            <a:spLocks/>
          </p:cNvSpPr>
          <p:nvPr/>
        </p:nvSpPr>
        <p:spPr bwMode="auto">
          <a:xfrm>
            <a:off x="736600" y="0"/>
            <a:ext cx="8229600" cy="685800"/>
          </a:xfrm>
          <a:prstGeom prst="rect">
            <a:avLst/>
          </a:prstGeom>
          <a:noFill/>
          <a:ln w="9525">
            <a:noFill/>
            <a:miter lim="800000"/>
            <a:headEnd/>
            <a:tailEnd/>
          </a:ln>
        </p:spPr>
        <p:txBody>
          <a:bodyPr anchor="ctr"/>
          <a:lstStyle/>
          <a:p>
            <a:pPr marL="465138" lvl="2" indent="-465138" algn="ctr">
              <a:spcBef>
                <a:spcPts val="1200"/>
              </a:spcBef>
              <a:defRPr/>
            </a:pPr>
            <a:r>
              <a:rPr lang="en-US" sz="3600" b="1" u="sng" dirty="0" smtClean="0">
                <a:solidFill>
                  <a:srgbClr val="FFFF00"/>
                </a:solidFill>
              </a:rPr>
              <a:t>ELECTIONS BYE  LAWS</a:t>
            </a:r>
            <a:endParaRPr lang="en-US" sz="3600" b="1" dirty="0">
              <a:solidFill>
                <a:srgbClr val="FFFF00"/>
              </a:solidFill>
              <a:latin typeface="Arial" pitchFamily="34" charset="0"/>
              <a:cs typeface="Arial" pitchFamily="34" charset="0"/>
            </a:endParaRPr>
          </a:p>
        </p:txBody>
      </p:sp>
      <p:sp>
        <p:nvSpPr>
          <p:cNvPr id="5" name="TextBox 4"/>
          <p:cNvSpPr txBox="1"/>
          <p:nvPr/>
        </p:nvSpPr>
        <p:spPr>
          <a:xfrm>
            <a:off x="0" y="685800"/>
            <a:ext cx="9144000" cy="5940088"/>
          </a:xfrm>
          <a:prstGeom prst="rect">
            <a:avLst/>
          </a:prstGeom>
          <a:noFill/>
          <a:ln>
            <a:solidFill>
              <a:schemeClr val="accent1"/>
            </a:solidFill>
          </a:ln>
        </p:spPr>
        <p:txBody>
          <a:bodyPr wrap="square">
            <a:spAutoFit/>
            <a:scene3d>
              <a:camera prst="orthographicFront"/>
              <a:lightRig rig="sunset" dir="t"/>
            </a:scene3d>
          </a:bodyPr>
          <a:lstStyle/>
          <a:p>
            <a:pPr marL="457200" indent="-457200" algn="just">
              <a:spcBef>
                <a:spcPts val="1200"/>
              </a:spcBef>
              <a:buFont typeface="Wingdings" pitchFamily="2" charset="2"/>
              <a:buChar char="Ø"/>
            </a:pPr>
            <a:r>
              <a:rPr lang="en-US" sz="2000" b="1" dirty="0" smtClean="0">
                <a:solidFill>
                  <a:schemeClr val="bg1"/>
                </a:solidFill>
              </a:rPr>
              <a:t>ON COMPLETION OF CASTING OF VOTES, ALL THE CONTESTANTS OR THEIR REPRESENTATIVES TO BE NOMINATED IN WRITING WILL BE CALLED INSIDE THE VENUE AND WILL BE ALLOWED TO WITNESS THE ENTIRE PROCESS OF COUNTING OF  THE VOTES AND COMPILATION OF RESULTS.  COMPLAINTS, IF ANY, WITH REGARD TO THE ELECTIONS WILL BE RAISED BY THE CONTESTANT ON THE SPOT IN WRITING TO THE PRESIDING OFFICER OF THE ELECTION COMMISSION FOR APPROPRIATE ACTION AFTER DEPOSITION OF FEE RS 1000/- (NON REFUNDABLE IF THE COMPLAINT IS NOT UPHELD). AFTER THE RESULTS ARE FINALIZED, NO REPRESENTATION WITH REGARD TO ELECTION PROCESS AND RESULTS WILL BE ENTERTAINED.  THE DECISION OF THE PRESIDING OFFICER OF THE ELECTION COMMISSION WILL BE BINDING ON THE CONTESTANTS.</a:t>
            </a:r>
          </a:p>
          <a:p>
            <a:pPr marL="465138" indent="-465138" algn="just">
              <a:spcBef>
                <a:spcPts val="1200"/>
              </a:spcBef>
              <a:buFont typeface="Wingdings" pitchFamily="2" charset="2"/>
              <a:buChar char="Ø"/>
            </a:pPr>
            <a:r>
              <a:rPr lang="en-US" sz="2000" b="1" dirty="0" smtClean="0">
                <a:solidFill>
                  <a:srgbClr val="FFFF00"/>
                </a:solidFill>
              </a:rPr>
              <a:t>IN CASE OF EQUALITY OF VOTES, THE ELECTION OFFICER SHALL DETERMINE BY LOT WHICH CANDIDATE SHALL BE DECLARED TO HAVE BEEN ELECTED.</a:t>
            </a:r>
          </a:p>
          <a:p>
            <a:pPr marL="465138" indent="-465138" algn="just">
              <a:spcBef>
                <a:spcPts val="1200"/>
              </a:spcBef>
              <a:buFont typeface="Wingdings" pitchFamily="2" charset="2"/>
              <a:buChar char="Ø"/>
            </a:pPr>
            <a:r>
              <a:rPr lang="en-US" sz="2000" b="1" dirty="0" smtClean="0">
                <a:solidFill>
                  <a:schemeClr val="bg1"/>
                </a:solidFill>
              </a:rPr>
              <a:t>THE DECISION OF THE ELECTION COMMISSION IS FINAL.</a:t>
            </a:r>
            <a:endParaRPr lang="en-US" sz="2000" b="1" dirty="0"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8" name="Picture 57346"/>
          <p:cNvPicPr>
            <a:picLocks noChangeAspect="1"/>
          </p:cNvPicPr>
          <p:nvPr/>
        </p:nvPicPr>
        <p:blipFill>
          <a:blip r:embed="rId2"/>
          <a:srcRect/>
          <a:stretch>
            <a:fillRect/>
          </a:stretch>
        </p:blipFill>
        <p:spPr bwMode="auto">
          <a:xfrm>
            <a:off x="0" y="0"/>
            <a:ext cx="762000" cy="685800"/>
          </a:xfrm>
          <a:prstGeom prst="rect">
            <a:avLst/>
          </a:prstGeom>
          <a:noFill/>
          <a:ln w="9525">
            <a:noFill/>
            <a:miter lim="800000"/>
            <a:headEnd/>
            <a:tailEnd/>
          </a:ln>
        </p:spPr>
      </p:pic>
      <p:sp>
        <p:nvSpPr>
          <p:cNvPr id="75779" name="Rectangle 57347"/>
          <p:cNvSpPr>
            <a:spLocks/>
          </p:cNvSpPr>
          <p:nvPr/>
        </p:nvSpPr>
        <p:spPr bwMode="auto">
          <a:xfrm>
            <a:off x="736600" y="0"/>
            <a:ext cx="8229600" cy="685800"/>
          </a:xfrm>
          <a:prstGeom prst="rect">
            <a:avLst/>
          </a:prstGeom>
          <a:noFill/>
          <a:ln w="9525">
            <a:noFill/>
            <a:miter lim="800000"/>
            <a:headEnd/>
            <a:tailEnd/>
          </a:ln>
        </p:spPr>
        <p:txBody>
          <a:bodyPr anchor="ctr"/>
          <a:lstStyle/>
          <a:p>
            <a:pPr marL="465138" lvl="2" indent="-465138" algn="ctr">
              <a:spcBef>
                <a:spcPts val="1200"/>
              </a:spcBef>
              <a:defRPr/>
            </a:pPr>
            <a:r>
              <a:rPr lang="en-US" sz="3600" b="1" u="sng" dirty="0" smtClean="0">
                <a:solidFill>
                  <a:srgbClr val="FFFF00"/>
                </a:solidFill>
              </a:rPr>
              <a:t>ELECTIONS BYE  LAWS</a:t>
            </a:r>
            <a:endParaRPr lang="en-US" sz="3600" b="1" dirty="0">
              <a:solidFill>
                <a:srgbClr val="FFFF00"/>
              </a:solidFill>
              <a:latin typeface="Arial" pitchFamily="34" charset="0"/>
              <a:cs typeface="Arial" pitchFamily="34" charset="0"/>
            </a:endParaRPr>
          </a:p>
        </p:txBody>
      </p:sp>
      <p:sp>
        <p:nvSpPr>
          <p:cNvPr id="5" name="TextBox 4"/>
          <p:cNvSpPr txBox="1"/>
          <p:nvPr/>
        </p:nvSpPr>
        <p:spPr>
          <a:xfrm>
            <a:off x="0" y="799743"/>
            <a:ext cx="9144000" cy="5786199"/>
          </a:xfrm>
          <a:prstGeom prst="rect">
            <a:avLst/>
          </a:prstGeom>
          <a:noFill/>
          <a:ln>
            <a:solidFill>
              <a:schemeClr val="accent1"/>
            </a:solidFill>
          </a:ln>
        </p:spPr>
        <p:txBody>
          <a:bodyPr wrap="square">
            <a:spAutoFit/>
            <a:scene3d>
              <a:camera prst="orthographicFront"/>
              <a:lightRig rig="sunset" dir="t"/>
            </a:scene3d>
          </a:bodyPr>
          <a:lstStyle/>
          <a:p>
            <a:pPr algn="just"/>
            <a:r>
              <a:rPr lang="en-US" sz="2000" b="1" u="sng" dirty="0" smtClean="0">
                <a:solidFill>
                  <a:srgbClr val="FFFF00"/>
                </a:solidFill>
              </a:rPr>
              <a:t>DECLARATION OF RESULTS</a:t>
            </a:r>
            <a:endParaRPr lang="en-US" sz="2000" b="1" dirty="0" smtClean="0">
              <a:solidFill>
                <a:srgbClr val="FFFF00"/>
              </a:solidFill>
            </a:endParaRPr>
          </a:p>
          <a:p>
            <a:pPr algn="just"/>
            <a:r>
              <a:rPr lang="en-US" sz="2000" b="1" dirty="0" smtClean="0"/>
              <a:t> </a:t>
            </a:r>
          </a:p>
          <a:p>
            <a:pPr marL="465138" indent="-465138" algn="just">
              <a:spcBef>
                <a:spcPts val="1800"/>
              </a:spcBef>
              <a:buFont typeface="Wingdings" pitchFamily="2" charset="2"/>
              <a:buChar char="Ø"/>
            </a:pPr>
            <a:r>
              <a:rPr lang="en-US" sz="2000" b="1" dirty="0" smtClean="0">
                <a:solidFill>
                  <a:schemeClr val="bg1"/>
                </a:solidFill>
              </a:rPr>
              <a:t>THE RESULTS OF THE ELECTION, COMPILED AND SIGNED BY THE ELECTION COMMISSION ARE TO BE HANDED OVER TO THE PRESIDENT/SECRETARY GENERAL, </a:t>
            </a:r>
            <a:r>
              <a:rPr lang="en-US" sz="2000" b="1" dirty="0" err="1" smtClean="0">
                <a:solidFill>
                  <a:schemeClr val="bg1"/>
                </a:solidFill>
              </a:rPr>
              <a:t>EFI</a:t>
            </a:r>
            <a:r>
              <a:rPr lang="en-US" sz="2000" b="1" dirty="0" smtClean="0">
                <a:solidFill>
                  <a:schemeClr val="bg1"/>
                </a:solidFill>
              </a:rPr>
              <a:t>, BY THE PRESIDING OFFICER, ELECTION COMMISSION, FOR ANNOUNCEMENT DURING THE GENERAL BODY MEETING / EXTRA ORDINARY GENERAL BODY MEETING.  A FINAL LIST OF THE ELECTED MEMBERS TO THE EXECUTIVE COMMITTEE IS TO BE DISPLAYED ON THE </a:t>
            </a:r>
            <a:r>
              <a:rPr lang="en-US" sz="2000" b="1" dirty="0" err="1" smtClean="0">
                <a:solidFill>
                  <a:schemeClr val="bg1"/>
                </a:solidFill>
              </a:rPr>
              <a:t>EFI</a:t>
            </a:r>
            <a:r>
              <a:rPr lang="en-US" sz="2000" b="1" dirty="0" smtClean="0">
                <a:solidFill>
                  <a:schemeClr val="bg1"/>
                </a:solidFill>
              </a:rPr>
              <a:t> NOTICE BOARD ON THE NEXT WORKING DAY BY 1300 HRS. </a:t>
            </a:r>
          </a:p>
          <a:p>
            <a:pPr marL="465138" indent="-465138" algn="just">
              <a:spcBef>
                <a:spcPts val="1800"/>
              </a:spcBef>
              <a:buFont typeface="Wingdings" pitchFamily="2" charset="2"/>
              <a:buChar char="Ø"/>
            </a:pPr>
            <a:r>
              <a:rPr lang="en-US" sz="2000" b="1" dirty="0" smtClean="0">
                <a:solidFill>
                  <a:srgbClr val="FFFF00"/>
                </a:solidFill>
              </a:rPr>
              <a:t>THEREAFTER, THE USED BALLOT PAPERS </a:t>
            </a:r>
            <a:r>
              <a:rPr lang="en-US" sz="2000" b="1" dirty="0" err="1" smtClean="0">
                <a:solidFill>
                  <a:srgbClr val="FFFF00"/>
                </a:solidFill>
              </a:rPr>
              <a:t>ALONGWITH</a:t>
            </a:r>
            <a:r>
              <a:rPr lang="en-US" sz="2000" b="1" dirty="0" smtClean="0">
                <a:solidFill>
                  <a:srgbClr val="FFFF00"/>
                </a:solidFill>
              </a:rPr>
              <a:t> THE RESULT SHEET DULY SIGNED AND SEALED BY THE ELECTION COMMISSION SHALL BE HANDED OVER TO THE SECRETARY GENERAL BY THE PRESIDING OFFICER AND SHALL BE KEPT UNDER THE SAFE CUSTODY OF THE SECRETARY GENERAL TILL THE NEXT ELECTION.</a:t>
            </a:r>
          </a:p>
          <a:p>
            <a:pPr algn="just"/>
            <a:r>
              <a:rPr lang="en-US" sz="2000" b="1" dirty="0" smtClean="0"/>
              <a:t>				</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8" name="Picture 57346"/>
          <p:cNvPicPr>
            <a:picLocks noChangeAspect="1"/>
          </p:cNvPicPr>
          <p:nvPr/>
        </p:nvPicPr>
        <p:blipFill>
          <a:blip r:embed="rId2"/>
          <a:srcRect/>
          <a:stretch>
            <a:fillRect/>
          </a:stretch>
        </p:blipFill>
        <p:spPr bwMode="auto">
          <a:xfrm>
            <a:off x="0" y="0"/>
            <a:ext cx="762000" cy="685800"/>
          </a:xfrm>
          <a:prstGeom prst="rect">
            <a:avLst/>
          </a:prstGeom>
          <a:noFill/>
          <a:ln w="9525">
            <a:noFill/>
            <a:miter lim="800000"/>
            <a:headEnd/>
            <a:tailEnd/>
          </a:ln>
        </p:spPr>
      </p:pic>
      <p:sp>
        <p:nvSpPr>
          <p:cNvPr id="75779" name="Rectangle 57347"/>
          <p:cNvSpPr>
            <a:spLocks/>
          </p:cNvSpPr>
          <p:nvPr/>
        </p:nvSpPr>
        <p:spPr bwMode="auto">
          <a:xfrm>
            <a:off x="736600" y="0"/>
            <a:ext cx="8229600" cy="685800"/>
          </a:xfrm>
          <a:prstGeom prst="rect">
            <a:avLst/>
          </a:prstGeom>
          <a:noFill/>
          <a:ln w="9525">
            <a:noFill/>
            <a:miter lim="800000"/>
            <a:headEnd/>
            <a:tailEnd/>
          </a:ln>
        </p:spPr>
        <p:txBody>
          <a:bodyPr anchor="ctr"/>
          <a:lstStyle/>
          <a:p>
            <a:pPr marL="465138" lvl="2" indent="-465138" algn="ctr">
              <a:spcBef>
                <a:spcPts val="1200"/>
              </a:spcBef>
              <a:defRPr/>
            </a:pPr>
            <a:r>
              <a:rPr lang="en-US" sz="3600" b="1" u="sng" dirty="0" smtClean="0">
                <a:solidFill>
                  <a:srgbClr val="FFFF00"/>
                </a:solidFill>
              </a:rPr>
              <a:t>ELECTIONS BYE  LAWS</a:t>
            </a:r>
            <a:endParaRPr lang="en-US" sz="3600" b="1" dirty="0">
              <a:solidFill>
                <a:srgbClr val="FFFF00"/>
              </a:solidFill>
              <a:latin typeface="Arial" pitchFamily="34" charset="0"/>
              <a:cs typeface="Arial" pitchFamily="34" charset="0"/>
            </a:endParaRPr>
          </a:p>
        </p:txBody>
      </p:sp>
      <p:sp>
        <p:nvSpPr>
          <p:cNvPr id="5" name="TextBox 4"/>
          <p:cNvSpPr txBox="1"/>
          <p:nvPr/>
        </p:nvSpPr>
        <p:spPr>
          <a:xfrm>
            <a:off x="0" y="799743"/>
            <a:ext cx="9144000" cy="6032421"/>
          </a:xfrm>
          <a:prstGeom prst="rect">
            <a:avLst/>
          </a:prstGeom>
          <a:noFill/>
          <a:ln>
            <a:solidFill>
              <a:schemeClr val="accent1"/>
            </a:solidFill>
          </a:ln>
        </p:spPr>
        <p:txBody>
          <a:bodyPr wrap="square">
            <a:spAutoFit/>
            <a:scene3d>
              <a:camera prst="orthographicFront"/>
              <a:lightRig rig="sunset" dir="t"/>
            </a:scene3d>
          </a:bodyPr>
          <a:lstStyle/>
          <a:p>
            <a:pPr algn="ctr"/>
            <a:r>
              <a:rPr lang="en-US" b="1" u="sng" dirty="0" smtClean="0">
                <a:solidFill>
                  <a:schemeClr val="bg1"/>
                </a:solidFill>
              </a:rPr>
              <a:t>EQUESTRIAN FEDERATION OF INDIA</a:t>
            </a:r>
            <a:endParaRPr lang="en-US" b="1" dirty="0" smtClean="0">
              <a:solidFill>
                <a:schemeClr val="bg1"/>
              </a:solidFill>
            </a:endParaRPr>
          </a:p>
          <a:p>
            <a:pPr algn="ctr"/>
            <a:r>
              <a:rPr lang="en-US" b="1" u="sng" dirty="0" smtClean="0">
                <a:solidFill>
                  <a:schemeClr val="bg1"/>
                </a:solidFill>
              </a:rPr>
              <a:t>NOMINATION FORM</a:t>
            </a:r>
            <a:endParaRPr lang="en-US" b="1" dirty="0" smtClean="0">
              <a:solidFill>
                <a:schemeClr val="bg1"/>
              </a:solidFill>
            </a:endParaRPr>
          </a:p>
          <a:p>
            <a:r>
              <a:rPr lang="en-US" sz="1100" b="1" dirty="0" smtClean="0"/>
              <a:t> </a:t>
            </a:r>
            <a:r>
              <a:rPr lang="en-US" sz="1400" b="1" dirty="0" smtClean="0">
                <a:solidFill>
                  <a:srgbClr val="FFFF00"/>
                </a:solidFill>
              </a:rPr>
              <a:t>TO,</a:t>
            </a:r>
          </a:p>
          <a:p>
            <a:endParaRPr lang="en-US" sz="1400" b="1" dirty="0" smtClean="0">
              <a:solidFill>
                <a:srgbClr val="FFFF00"/>
              </a:solidFill>
            </a:endParaRPr>
          </a:p>
          <a:p>
            <a:r>
              <a:rPr lang="en-US" sz="1400" b="1" dirty="0" smtClean="0">
                <a:solidFill>
                  <a:srgbClr val="FFFF00"/>
                </a:solidFill>
              </a:rPr>
              <a:t>THE ELECTION COMMISSION </a:t>
            </a:r>
          </a:p>
          <a:p>
            <a:r>
              <a:rPr lang="en-US" sz="1400" b="1" dirty="0" smtClean="0">
                <a:solidFill>
                  <a:srgbClr val="FFFF00"/>
                </a:solidFill>
              </a:rPr>
              <a:t>EQUESTRIAN FEDERATION OF INDIA</a:t>
            </a:r>
          </a:p>
          <a:p>
            <a:r>
              <a:rPr lang="en-US" sz="1400" b="1" dirty="0" smtClean="0">
                <a:solidFill>
                  <a:srgbClr val="FFFF00"/>
                </a:solidFill>
              </a:rPr>
              <a:t> </a:t>
            </a:r>
          </a:p>
          <a:p>
            <a:r>
              <a:rPr lang="en-US" sz="1400" b="1" dirty="0" smtClean="0">
                <a:solidFill>
                  <a:srgbClr val="FFFF00"/>
                </a:solidFill>
              </a:rPr>
              <a:t>DEAR SIR,</a:t>
            </a:r>
          </a:p>
          <a:p>
            <a:r>
              <a:rPr lang="en-US" sz="1400" b="1" dirty="0" smtClean="0">
                <a:solidFill>
                  <a:srgbClr val="FFFF00"/>
                </a:solidFill>
              </a:rPr>
              <a:t> </a:t>
            </a:r>
          </a:p>
          <a:p>
            <a:r>
              <a:rPr lang="en-US" sz="1400" b="1" dirty="0" smtClean="0">
                <a:solidFill>
                  <a:srgbClr val="FFFF00"/>
                </a:solidFill>
              </a:rPr>
              <a:t>1.	I, …………………………………………… (NAME) ,MEMBER OF EQUESTRIAN FEDERATION OF INDIA,  MEMBERSHIP NO ……….….……, WISH TO CONTEST   FOR THE POST OF  ………………………….. , ELECTION TO WHICH IS TO BE HELD AT THE ANNUAL GENERAL BODY MEETING ON __________2017.</a:t>
            </a:r>
          </a:p>
          <a:p>
            <a:r>
              <a:rPr lang="en-US" sz="1400" b="1" dirty="0" smtClean="0">
                <a:solidFill>
                  <a:srgbClr val="FFFF00"/>
                </a:solidFill>
              </a:rPr>
              <a:t> </a:t>
            </a:r>
          </a:p>
          <a:p>
            <a:r>
              <a:rPr lang="en-US" sz="1400" b="1" dirty="0" smtClean="0">
                <a:solidFill>
                  <a:srgbClr val="FFFF00"/>
                </a:solidFill>
              </a:rPr>
              <a:t> </a:t>
            </a:r>
          </a:p>
          <a:p>
            <a:r>
              <a:rPr lang="en-US" sz="1400" b="1" dirty="0" smtClean="0">
                <a:solidFill>
                  <a:srgbClr val="FFFF00"/>
                </a:solidFill>
              </a:rPr>
              <a:t>                                                                                                          		YOURS SINCERELY,</a:t>
            </a:r>
          </a:p>
          <a:p>
            <a:r>
              <a:rPr lang="en-US" sz="1400" b="1" dirty="0" smtClean="0">
                <a:solidFill>
                  <a:srgbClr val="FFFF00"/>
                </a:solidFill>
              </a:rPr>
              <a:t> </a:t>
            </a:r>
          </a:p>
          <a:p>
            <a:r>
              <a:rPr lang="en-US" sz="1400" b="1" dirty="0" smtClean="0">
                <a:solidFill>
                  <a:srgbClr val="FFFF00"/>
                </a:solidFill>
              </a:rPr>
              <a:t> </a:t>
            </a:r>
          </a:p>
          <a:p>
            <a:r>
              <a:rPr lang="en-US" sz="1400" b="1" dirty="0" smtClean="0">
                <a:solidFill>
                  <a:srgbClr val="FFFF00"/>
                </a:solidFill>
              </a:rPr>
              <a:t> </a:t>
            </a:r>
          </a:p>
          <a:p>
            <a:r>
              <a:rPr lang="en-US" sz="1400" b="1" dirty="0" smtClean="0">
                <a:solidFill>
                  <a:srgbClr val="FFFF00"/>
                </a:solidFill>
              </a:rPr>
              <a:t>						 SIGNATURE(-------------------------------)  </a:t>
            </a:r>
          </a:p>
          <a:p>
            <a:r>
              <a:rPr lang="en-US" sz="1400" b="1" dirty="0" smtClean="0">
                <a:solidFill>
                  <a:srgbClr val="FFFF00"/>
                </a:solidFill>
              </a:rPr>
              <a:t>                                                                                               </a:t>
            </a:r>
          </a:p>
          <a:p>
            <a:r>
              <a:rPr lang="en-US" sz="1400" b="1" dirty="0" smtClean="0">
                <a:solidFill>
                  <a:srgbClr val="FFFF00"/>
                </a:solidFill>
              </a:rPr>
              <a:t> </a:t>
            </a:r>
            <a:r>
              <a:rPr lang="en-US" sz="1400" b="1" u="sng" dirty="0" smtClean="0">
                <a:solidFill>
                  <a:srgbClr val="FFFF00"/>
                </a:solidFill>
              </a:rPr>
              <a:t>PROPOSED BY</a:t>
            </a:r>
            <a:r>
              <a:rPr lang="en-US" sz="1400" b="1" dirty="0" smtClean="0">
                <a:solidFill>
                  <a:srgbClr val="FFFF00"/>
                </a:solidFill>
              </a:rPr>
              <a:t>:-NAME</a:t>
            </a:r>
            <a:r>
              <a:rPr lang="en-US" sz="1400" b="1" u="sng" dirty="0" smtClean="0">
                <a:solidFill>
                  <a:srgbClr val="FFFF00"/>
                </a:solidFill>
              </a:rPr>
              <a:t>  			</a:t>
            </a:r>
            <a:r>
              <a:rPr lang="en-US" sz="1400" b="1" dirty="0" smtClean="0">
                <a:solidFill>
                  <a:srgbClr val="FFFF00"/>
                </a:solidFill>
              </a:rPr>
              <a:t>                       MEMBERSHIP NO……..…</a:t>
            </a:r>
          </a:p>
          <a:p>
            <a:r>
              <a:rPr lang="en-US" sz="1400" b="1" dirty="0" smtClean="0">
                <a:solidFill>
                  <a:srgbClr val="FFFF00"/>
                </a:solidFill>
              </a:rPr>
              <a:t> </a:t>
            </a:r>
          </a:p>
          <a:p>
            <a:r>
              <a:rPr lang="en-US" sz="1400" b="1" dirty="0" smtClean="0">
                <a:solidFill>
                  <a:srgbClr val="FFFF00"/>
                </a:solidFill>
              </a:rPr>
              <a:t> </a:t>
            </a:r>
            <a:r>
              <a:rPr lang="en-US" sz="1400" b="1" u="sng" dirty="0" smtClean="0">
                <a:solidFill>
                  <a:srgbClr val="FFFF00"/>
                </a:solidFill>
              </a:rPr>
              <a:t>SIGNATURE</a:t>
            </a:r>
            <a:r>
              <a:rPr lang="en-US" sz="1400" b="1" dirty="0" smtClean="0">
                <a:solidFill>
                  <a:srgbClr val="FFFF00"/>
                </a:solidFill>
              </a:rPr>
              <a:t>------------------------------------------------------</a:t>
            </a:r>
          </a:p>
          <a:p>
            <a:r>
              <a:rPr lang="en-US" sz="1400" b="1" dirty="0" smtClean="0">
                <a:solidFill>
                  <a:srgbClr val="FFFF00"/>
                </a:solidFill>
              </a:rPr>
              <a:t> </a:t>
            </a:r>
          </a:p>
          <a:p>
            <a:r>
              <a:rPr lang="en-US" sz="1400" b="1" dirty="0" smtClean="0">
                <a:solidFill>
                  <a:srgbClr val="FFFF00"/>
                </a:solidFill>
              </a:rPr>
              <a:t> </a:t>
            </a:r>
            <a:r>
              <a:rPr lang="en-US" sz="1400" b="1" u="sng" dirty="0" smtClean="0">
                <a:solidFill>
                  <a:srgbClr val="FFFF00"/>
                </a:solidFill>
              </a:rPr>
              <a:t>SECONDED BY:- </a:t>
            </a:r>
            <a:r>
              <a:rPr lang="en-US" sz="1400" b="1" dirty="0" smtClean="0">
                <a:solidFill>
                  <a:srgbClr val="FFFF00"/>
                </a:solidFill>
              </a:rPr>
              <a:t>NAME </a:t>
            </a:r>
            <a:r>
              <a:rPr lang="en-US" sz="1400" b="1" u="sng" dirty="0" smtClean="0">
                <a:solidFill>
                  <a:srgbClr val="FFFF00"/>
                </a:solidFill>
              </a:rPr>
              <a:t>			</a:t>
            </a:r>
            <a:r>
              <a:rPr lang="en-US" sz="1400" b="1" dirty="0" smtClean="0">
                <a:solidFill>
                  <a:srgbClr val="FFFF00"/>
                </a:solidFill>
              </a:rPr>
              <a:t>                        MEMBERSHIP NO…………</a:t>
            </a:r>
          </a:p>
          <a:p>
            <a:r>
              <a:rPr lang="en-US" sz="1400" b="1" dirty="0" smtClean="0">
                <a:solidFill>
                  <a:srgbClr val="FFFF00"/>
                </a:solidFill>
              </a:rPr>
              <a:t> </a:t>
            </a:r>
          </a:p>
          <a:p>
            <a:r>
              <a:rPr lang="en-US" sz="1400" b="1" dirty="0" smtClean="0">
                <a:solidFill>
                  <a:srgbClr val="FFFF00"/>
                </a:solidFill>
              </a:rPr>
              <a:t> </a:t>
            </a:r>
            <a:r>
              <a:rPr lang="en-US" sz="1400" b="1" u="sng" dirty="0" smtClean="0">
                <a:solidFill>
                  <a:srgbClr val="FFFF00"/>
                </a:solidFill>
              </a:rPr>
              <a:t>SIGNATURE</a:t>
            </a:r>
            <a:r>
              <a:rPr lang="en-US" sz="1400" b="1" dirty="0" smtClean="0">
                <a:solidFill>
                  <a:srgbClr val="FFFF00"/>
                </a:solidFill>
              </a:rPr>
              <a:t>------------------------------------------------------</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8" name="Picture 57346"/>
          <p:cNvPicPr>
            <a:picLocks noChangeAspect="1"/>
          </p:cNvPicPr>
          <p:nvPr/>
        </p:nvPicPr>
        <p:blipFill>
          <a:blip r:embed="rId2"/>
          <a:srcRect/>
          <a:stretch>
            <a:fillRect/>
          </a:stretch>
        </p:blipFill>
        <p:spPr bwMode="auto">
          <a:xfrm>
            <a:off x="0" y="0"/>
            <a:ext cx="762000" cy="685800"/>
          </a:xfrm>
          <a:prstGeom prst="rect">
            <a:avLst/>
          </a:prstGeom>
          <a:noFill/>
          <a:ln w="9525">
            <a:noFill/>
            <a:miter lim="800000"/>
            <a:headEnd/>
            <a:tailEnd/>
          </a:ln>
        </p:spPr>
      </p:pic>
      <p:sp>
        <p:nvSpPr>
          <p:cNvPr id="75779" name="Rectangle 57347"/>
          <p:cNvSpPr>
            <a:spLocks/>
          </p:cNvSpPr>
          <p:nvPr/>
        </p:nvSpPr>
        <p:spPr bwMode="auto">
          <a:xfrm>
            <a:off x="736600" y="0"/>
            <a:ext cx="8229600" cy="685800"/>
          </a:xfrm>
          <a:prstGeom prst="rect">
            <a:avLst/>
          </a:prstGeom>
          <a:noFill/>
          <a:ln w="9525">
            <a:noFill/>
            <a:miter lim="800000"/>
            <a:headEnd/>
            <a:tailEnd/>
          </a:ln>
        </p:spPr>
        <p:txBody>
          <a:bodyPr anchor="ctr"/>
          <a:lstStyle/>
          <a:p>
            <a:pPr marL="465138" lvl="2" indent="-465138" algn="ctr">
              <a:spcBef>
                <a:spcPts val="1200"/>
              </a:spcBef>
              <a:defRPr/>
            </a:pPr>
            <a:r>
              <a:rPr lang="en-US" sz="3600" b="1" u="sng" dirty="0" smtClean="0">
                <a:solidFill>
                  <a:srgbClr val="FFFF00"/>
                </a:solidFill>
              </a:rPr>
              <a:t>ELECTIONS BYE  LAWS</a:t>
            </a:r>
            <a:endParaRPr lang="en-US" sz="3600" b="1" dirty="0">
              <a:solidFill>
                <a:srgbClr val="FFFF00"/>
              </a:solidFill>
              <a:latin typeface="Arial" pitchFamily="34" charset="0"/>
              <a:cs typeface="Arial" pitchFamily="34" charset="0"/>
            </a:endParaRPr>
          </a:p>
        </p:txBody>
      </p:sp>
      <p:sp>
        <p:nvSpPr>
          <p:cNvPr id="5" name="TextBox 4"/>
          <p:cNvSpPr txBox="1"/>
          <p:nvPr/>
        </p:nvSpPr>
        <p:spPr>
          <a:xfrm>
            <a:off x="0" y="799743"/>
            <a:ext cx="9144000" cy="6247864"/>
          </a:xfrm>
          <a:prstGeom prst="rect">
            <a:avLst/>
          </a:prstGeom>
          <a:noFill/>
          <a:ln>
            <a:solidFill>
              <a:schemeClr val="accent1"/>
            </a:solidFill>
          </a:ln>
        </p:spPr>
        <p:txBody>
          <a:bodyPr wrap="square">
            <a:spAutoFit/>
            <a:scene3d>
              <a:camera prst="orthographicFront"/>
              <a:lightRig rig="sunset" dir="t"/>
            </a:scene3d>
          </a:bodyPr>
          <a:lstStyle/>
          <a:p>
            <a:r>
              <a:rPr lang="en-US" sz="1600" b="1" dirty="0" smtClean="0"/>
              <a:t>								</a:t>
            </a:r>
            <a:r>
              <a:rPr lang="en-US" sz="1600" b="1" u="sng" dirty="0" smtClean="0">
                <a:solidFill>
                  <a:schemeClr val="bg1"/>
                </a:solidFill>
              </a:rPr>
              <a:t>NO:   …………..</a:t>
            </a:r>
            <a:endParaRPr lang="en-US" sz="1600" b="1" dirty="0" smtClean="0">
              <a:solidFill>
                <a:schemeClr val="bg1"/>
              </a:solidFill>
            </a:endParaRPr>
          </a:p>
          <a:p>
            <a:pPr algn="ctr"/>
            <a:r>
              <a:rPr lang="en-US" sz="1600" b="1" u="sng" dirty="0" smtClean="0">
                <a:solidFill>
                  <a:schemeClr val="bg1"/>
                </a:solidFill>
              </a:rPr>
              <a:t>EQUESTRIAN FEDERATION OF INDIA</a:t>
            </a:r>
          </a:p>
          <a:p>
            <a:pPr algn="ctr"/>
            <a:r>
              <a:rPr lang="en-US" sz="1600" b="1" u="sng" dirty="0" smtClean="0">
                <a:solidFill>
                  <a:schemeClr val="bg1"/>
                </a:solidFill>
              </a:rPr>
              <a:t>PROXY FORM </a:t>
            </a:r>
            <a:r>
              <a:rPr lang="en-US" sz="1600" b="1" u="sng" dirty="0" smtClean="0">
                <a:solidFill>
                  <a:srgbClr val="00FF00"/>
                </a:solidFill>
              </a:rPr>
              <a:t>(AUTHORITY LETTER)</a:t>
            </a:r>
            <a:r>
              <a:rPr lang="en-US" sz="1600" b="1" u="sng" dirty="0" smtClean="0">
                <a:solidFill>
                  <a:schemeClr val="bg1"/>
                </a:solidFill>
              </a:rPr>
              <a:t> FOR AGM-2016</a:t>
            </a:r>
            <a:endParaRPr lang="en-US" sz="1600" b="1" dirty="0" smtClean="0">
              <a:solidFill>
                <a:schemeClr val="bg1"/>
              </a:solidFill>
            </a:endParaRPr>
          </a:p>
          <a:p>
            <a:r>
              <a:rPr lang="en-US" sz="1600" dirty="0" smtClean="0"/>
              <a:t> </a:t>
            </a:r>
          </a:p>
          <a:p>
            <a:pPr algn="just"/>
            <a:r>
              <a:rPr lang="en-US" sz="1600" b="1" dirty="0" smtClean="0">
                <a:solidFill>
                  <a:srgbClr val="FFFF00"/>
                </a:solidFill>
              </a:rPr>
              <a:t>I,  …………………………………………….OF ………………………………………BEING A          LIFE /INDIVIDUAL/ASSOCIATION/CLUB/UNIT MEMBER OF EQUESTRIAN FEDERATION OF INDIA, HEREBY APPOINT …………………………….. OF ………………………………………. AS MY/ OUR  PROXY </a:t>
            </a:r>
            <a:r>
              <a:rPr lang="en-US" sz="1600" b="1" dirty="0" smtClean="0">
                <a:solidFill>
                  <a:srgbClr val="00FF00"/>
                </a:solidFill>
              </a:rPr>
              <a:t>(</a:t>
            </a:r>
            <a:r>
              <a:rPr lang="en-US" sz="1600" b="1" dirty="0" err="1" smtClean="0">
                <a:solidFill>
                  <a:srgbClr val="00FF00"/>
                </a:solidFill>
              </a:rPr>
              <a:t>AUTHORISED</a:t>
            </a:r>
            <a:r>
              <a:rPr lang="en-US" sz="1600" b="1" dirty="0" smtClean="0">
                <a:solidFill>
                  <a:srgbClr val="00FF00"/>
                </a:solidFill>
              </a:rPr>
              <a:t> </a:t>
            </a:r>
            <a:r>
              <a:rPr lang="en-US" sz="1600" b="1" dirty="0" err="1" smtClean="0">
                <a:solidFill>
                  <a:srgbClr val="00FF00"/>
                </a:solidFill>
              </a:rPr>
              <a:t>DELIGATE</a:t>
            </a:r>
            <a:r>
              <a:rPr lang="en-US" sz="1600" b="1" dirty="0" smtClean="0">
                <a:solidFill>
                  <a:srgbClr val="00FF00"/>
                </a:solidFill>
              </a:rPr>
              <a:t>) </a:t>
            </a:r>
            <a:r>
              <a:rPr lang="en-US" sz="1600" b="1" dirty="0" smtClean="0">
                <a:solidFill>
                  <a:srgbClr val="FFFF00"/>
                </a:solidFill>
              </a:rPr>
              <a:t>IN MY  /OUR ABSENCE TO ATTEND AND VOTE FOR ME </a:t>
            </a:r>
            <a:r>
              <a:rPr lang="en-US" sz="1600" b="1" dirty="0" smtClean="0">
                <a:solidFill>
                  <a:srgbClr val="00FF00"/>
                </a:solidFill>
              </a:rPr>
              <a:t>(OUR ASSOCIATION/CLUB/UNIT MEMBER) </a:t>
            </a:r>
            <a:r>
              <a:rPr lang="en-US" sz="1600" b="1" dirty="0" smtClean="0">
                <a:solidFill>
                  <a:srgbClr val="FFFF00"/>
                </a:solidFill>
              </a:rPr>
              <a:t>AND ON MY BEHALF AT THE  ANNUAL  GENERAL BODY  MEETING OF THE EQUESTRIAN FEDERATION OF INDIA ON  __________2017 AND AT ANY ADJOURNMENT THEREOF. </a:t>
            </a:r>
          </a:p>
          <a:p>
            <a:r>
              <a:rPr lang="en-US" sz="1600" dirty="0" smtClean="0"/>
              <a:t>		</a:t>
            </a:r>
          </a:p>
          <a:p>
            <a:r>
              <a:rPr lang="en-US" sz="1600" dirty="0" smtClean="0"/>
              <a:t>					</a:t>
            </a:r>
          </a:p>
          <a:p>
            <a:r>
              <a:rPr lang="en-US" sz="1600" dirty="0" smtClean="0"/>
              <a:t> </a:t>
            </a:r>
          </a:p>
          <a:p>
            <a:r>
              <a:rPr lang="en-US" sz="1600" dirty="0" smtClean="0"/>
              <a:t> </a:t>
            </a:r>
          </a:p>
          <a:p>
            <a:pPr lvl="8"/>
            <a:r>
              <a:rPr lang="en-US" sz="1600" b="1" dirty="0" smtClean="0">
                <a:solidFill>
                  <a:srgbClr val="FFFF00"/>
                </a:solidFill>
              </a:rPr>
              <a:t>SIGNATURE________________________	</a:t>
            </a:r>
          </a:p>
          <a:p>
            <a:pPr lvl="8"/>
            <a:r>
              <a:rPr lang="en-US" sz="1600" b="1" dirty="0" smtClean="0">
                <a:solidFill>
                  <a:srgbClr val="FFFF00"/>
                </a:solidFill>
              </a:rPr>
              <a:t>							</a:t>
            </a:r>
          </a:p>
          <a:p>
            <a:pPr lvl="8"/>
            <a:r>
              <a:rPr lang="en-US" sz="1600" b="1" dirty="0" smtClean="0">
                <a:solidFill>
                  <a:srgbClr val="FFFF00"/>
                </a:solidFill>
              </a:rPr>
              <a:t>DESIGNATION OF LIFE/INDIVIDUAL/ASSOCIATION/CLUB/UNIT </a:t>
            </a:r>
          </a:p>
          <a:p>
            <a:r>
              <a:rPr lang="en-US" sz="1600" b="1" dirty="0" smtClean="0">
                <a:solidFill>
                  <a:srgbClr val="FFFF00"/>
                </a:solidFill>
              </a:rPr>
              <a:t>(OFFICE STAMP)			NAME OF LIFE/INDIVIDUAL/ASSOCIATION/CLUB/UNIT 				MEMBER 				</a:t>
            </a:r>
          </a:p>
          <a:p>
            <a:r>
              <a:rPr lang="en-US" sz="1600" b="1" dirty="0" smtClean="0">
                <a:solidFill>
                  <a:srgbClr val="FFFF00"/>
                </a:solidFill>
              </a:rPr>
              <a:t> </a:t>
            </a:r>
          </a:p>
          <a:p>
            <a:r>
              <a:rPr lang="en-US" sz="1600" b="1" dirty="0" smtClean="0"/>
              <a:t> </a:t>
            </a:r>
          </a:p>
          <a:p>
            <a:endParaRPr lang="en-US" sz="1600" b="1" dirty="0" smtClean="0"/>
          </a:p>
        </p:txBody>
      </p:sp>
      <p:cxnSp>
        <p:nvCxnSpPr>
          <p:cNvPr id="7" name="Straight Connector 6"/>
          <p:cNvCxnSpPr/>
          <p:nvPr/>
        </p:nvCxnSpPr>
        <p:spPr bwMode="auto">
          <a:xfrm>
            <a:off x="1999344" y="1447800"/>
            <a:ext cx="1371600" cy="1588"/>
          </a:xfrm>
          <a:prstGeom prst="line">
            <a:avLst/>
          </a:prstGeom>
          <a:noFill/>
          <a:ln w="28575">
            <a:solidFill>
              <a:schemeClr val="tx1"/>
            </a:solidFill>
            <a:miter lim="800000"/>
            <a:headEnd/>
            <a:tailEnd/>
          </a:ln>
        </p:spPr>
      </p:cxnSp>
      <p:cxnSp>
        <p:nvCxnSpPr>
          <p:cNvPr id="8" name="Straight Connector 7"/>
          <p:cNvCxnSpPr/>
          <p:nvPr/>
        </p:nvCxnSpPr>
        <p:spPr bwMode="auto">
          <a:xfrm>
            <a:off x="116112" y="2209800"/>
            <a:ext cx="1676400" cy="1588"/>
          </a:xfrm>
          <a:prstGeom prst="line">
            <a:avLst/>
          </a:prstGeom>
          <a:noFill/>
          <a:ln w="28575">
            <a:solidFill>
              <a:srgbClr val="FF0000"/>
            </a:solidFill>
            <a:miter lim="800000"/>
            <a:headEnd/>
            <a:tailEnd/>
          </a:ln>
        </p:spPr>
      </p:cxnSp>
      <p:cxnSp>
        <p:nvCxnSpPr>
          <p:cNvPr id="11" name="Straight Connector 10"/>
          <p:cNvCxnSpPr/>
          <p:nvPr/>
        </p:nvCxnSpPr>
        <p:spPr bwMode="auto">
          <a:xfrm>
            <a:off x="87084" y="2667000"/>
            <a:ext cx="370116" cy="1588"/>
          </a:xfrm>
          <a:prstGeom prst="line">
            <a:avLst/>
          </a:prstGeom>
          <a:noFill/>
          <a:ln w="28575">
            <a:solidFill>
              <a:srgbClr val="FF0000"/>
            </a:solidFill>
            <a:miter lim="800000"/>
            <a:headEnd/>
            <a:tailEnd/>
          </a:ln>
        </p:spPr>
      </p:cxnSp>
      <p:cxnSp>
        <p:nvCxnSpPr>
          <p:cNvPr id="13" name="Straight Connector 12"/>
          <p:cNvCxnSpPr/>
          <p:nvPr/>
        </p:nvCxnSpPr>
        <p:spPr bwMode="auto">
          <a:xfrm>
            <a:off x="1066800" y="2667000"/>
            <a:ext cx="609600" cy="1588"/>
          </a:xfrm>
          <a:prstGeom prst="line">
            <a:avLst/>
          </a:prstGeom>
          <a:noFill/>
          <a:ln w="28575">
            <a:solidFill>
              <a:srgbClr val="FF0000"/>
            </a:solidFill>
            <a:miter lim="800000"/>
            <a:headEnd/>
            <a:tailEnd/>
          </a:ln>
        </p:spPr>
      </p:cxnSp>
      <p:cxnSp>
        <p:nvCxnSpPr>
          <p:cNvPr id="15" name="Straight Connector 14"/>
          <p:cNvCxnSpPr/>
          <p:nvPr/>
        </p:nvCxnSpPr>
        <p:spPr bwMode="auto">
          <a:xfrm>
            <a:off x="5243286" y="2895600"/>
            <a:ext cx="2046516" cy="30616"/>
          </a:xfrm>
          <a:prstGeom prst="line">
            <a:avLst/>
          </a:prstGeom>
          <a:noFill/>
          <a:ln w="28575">
            <a:solidFill>
              <a:srgbClr val="FF0000"/>
            </a:solidFill>
            <a:miter lim="800000"/>
            <a:headEnd/>
            <a:tailEnd/>
          </a:ln>
        </p:spPr>
      </p:cxnSp>
      <p:cxnSp>
        <p:nvCxnSpPr>
          <p:cNvPr id="18" name="Straight Connector 17"/>
          <p:cNvCxnSpPr/>
          <p:nvPr/>
        </p:nvCxnSpPr>
        <p:spPr bwMode="auto">
          <a:xfrm rot="10800000">
            <a:off x="595074" y="2924628"/>
            <a:ext cx="304800" cy="1588"/>
          </a:xfrm>
          <a:prstGeom prst="line">
            <a:avLst/>
          </a:prstGeom>
          <a:noFill/>
          <a:ln w="28575">
            <a:solidFill>
              <a:srgbClr val="FF0000"/>
            </a:solidFill>
            <a:miter lim="800000"/>
            <a:headEnd/>
            <a:tailEnd/>
          </a:ln>
        </p:spPr>
      </p:cxnSp>
      <p:cxnSp>
        <p:nvCxnSpPr>
          <p:cNvPr id="23" name="Straight Connector 22"/>
          <p:cNvCxnSpPr/>
          <p:nvPr/>
        </p:nvCxnSpPr>
        <p:spPr bwMode="auto">
          <a:xfrm>
            <a:off x="4724400" y="2681514"/>
            <a:ext cx="272136" cy="1588"/>
          </a:xfrm>
          <a:prstGeom prst="line">
            <a:avLst/>
          </a:prstGeom>
          <a:noFill/>
          <a:ln w="28575">
            <a:solidFill>
              <a:srgbClr val="FF0000"/>
            </a:solidFill>
            <a:miter lim="800000"/>
            <a:headEnd/>
            <a:tailEnd/>
          </a:ln>
        </p:spPr>
      </p:cxnSp>
      <p:cxnSp>
        <p:nvCxnSpPr>
          <p:cNvPr id="27" name="Straight Connector 26"/>
          <p:cNvCxnSpPr/>
          <p:nvPr/>
        </p:nvCxnSpPr>
        <p:spPr bwMode="auto">
          <a:xfrm>
            <a:off x="3748314" y="5609772"/>
            <a:ext cx="1600200" cy="1588"/>
          </a:xfrm>
          <a:prstGeom prst="line">
            <a:avLst/>
          </a:prstGeom>
          <a:noFill/>
          <a:ln w="28575">
            <a:solidFill>
              <a:srgbClr val="FF0000"/>
            </a:solidFill>
            <a:miter lim="800000"/>
            <a:headEnd/>
            <a:tailEnd/>
          </a:ln>
        </p:spPr>
      </p:cxnSp>
      <p:cxnSp>
        <p:nvCxnSpPr>
          <p:cNvPr id="28" name="Straight Connector 27"/>
          <p:cNvCxnSpPr/>
          <p:nvPr/>
        </p:nvCxnSpPr>
        <p:spPr bwMode="auto">
          <a:xfrm>
            <a:off x="4724400" y="5867400"/>
            <a:ext cx="1600200" cy="1588"/>
          </a:xfrm>
          <a:prstGeom prst="line">
            <a:avLst/>
          </a:prstGeom>
          <a:noFill/>
          <a:ln w="28575">
            <a:solidFill>
              <a:srgbClr val="FF0000"/>
            </a:solidFill>
            <a:miter lim="800000"/>
            <a:headEnd/>
            <a:tailEnd/>
          </a:ln>
        </p:spPr>
      </p:cxn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8" name="Picture 57346"/>
          <p:cNvPicPr>
            <a:picLocks noChangeAspect="1"/>
          </p:cNvPicPr>
          <p:nvPr/>
        </p:nvPicPr>
        <p:blipFill>
          <a:blip r:embed="rId2"/>
          <a:srcRect/>
          <a:stretch>
            <a:fillRect/>
          </a:stretch>
        </p:blipFill>
        <p:spPr bwMode="auto">
          <a:xfrm>
            <a:off x="0" y="0"/>
            <a:ext cx="762000" cy="685800"/>
          </a:xfrm>
          <a:prstGeom prst="rect">
            <a:avLst/>
          </a:prstGeom>
          <a:noFill/>
          <a:ln w="9525">
            <a:noFill/>
            <a:miter lim="800000"/>
            <a:headEnd/>
            <a:tailEnd/>
          </a:ln>
        </p:spPr>
      </p:pic>
      <p:sp>
        <p:nvSpPr>
          <p:cNvPr id="75779" name="Rectangle 57347"/>
          <p:cNvSpPr>
            <a:spLocks/>
          </p:cNvSpPr>
          <p:nvPr/>
        </p:nvSpPr>
        <p:spPr bwMode="auto">
          <a:xfrm>
            <a:off x="736600" y="0"/>
            <a:ext cx="8229600" cy="685800"/>
          </a:xfrm>
          <a:prstGeom prst="rect">
            <a:avLst/>
          </a:prstGeom>
          <a:noFill/>
          <a:ln w="9525">
            <a:noFill/>
            <a:miter lim="800000"/>
            <a:headEnd/>
            <a:tailEnd/>
          </a:ln>
        </p:spPr>
        <p:txBody>
          <a:bodyPr anchor="ctr"/>
          <a:lstStyle/>
          <a:p>
            <a:pPr marL="465138" lvl="2" indent="-465138" algn="ctr">
              <a:spcBef>
                <a:spcPts val="1200"/>
              </a:spcBef>
              <a:defRPr/>
            </a:pPr>
            <a:r>
              <a:rPr lang="en-US" sz="3600" b="1" u="sng" dirty="0" smtClean="0">
                <a:solidFill>
                  <a:srgbClr val="FFFF00"/>
                </a:solidFill>
              </a:rPr>
              <a:t>ELECTIONS BYE  LAWS</a:t>
            </a:r>
            <a:endParaRPr lang="en-US" sz="3600" b="1" dirty="0">
              <a:solidFill>
                <a:srgbClr val="FFFF00"/>
              </a:solidFill>
              <a:latin typeface="Arial" pitchFamily="34" charset="0"/>
              <a:cs typeface="Arial" pitchFamily="34" charset="0"/>
            </a:endParaRPr>
          </a:p>
        </p:txBody>
      </p:sp>
      <p:sp>
        <p:nvSpPr>
          <p:cNvPr id="5" name="TextBox 4"/>
          <p:cNvSpPr txBox="1"/>
          <p:nvPr/>
        </p:nvSpPr>
        <p:spPr>
          <a:xfrm>
            <a:off x="0" y="685800"/>
            <a:ext cx="9144000" cy="6247864"/>
          </a:xfrm>
          <a:prstGeom prst="rect">
            <a:avLst/>
          </a:prstGeom>
          <a:noFill/>
          <a:ln>
            <a:solidFill>
              <a:schemeClr val="accent1"/>
            </a:solidFill>
          </a:ln>
        </p:spPr>
        <p:txBody>
          <a:bodyPr wrap="square">
            <a:spAutoFit/>
            <a:scene3d>
              <a:camera prst="orthographicFront"/>
              <a:lightRig rig="sunset" dir="t"/>
            </a:scene3d>
          </a:bodyPr>
          <a:lstStyle/>
          <a:p>
            <a:pPr marL="914400" indent="-449263" algn="just">
              <a:spcBef>
                <a:spcPts val="600"/>
              </a:spcBef>
              <a:buFont typeface="Wingdings" pitchFamily="2" charset="2"/>
              <a:buChar char="ü"/>
            </a:pPr>
            <a:r>
              <a:rPr lang="en-US" sz="2000" b="1" u="sng" dirty="0" smtClean="0">
                <a:solidFill>
                  <a:srgbClr val="FFFF00"/>
                </a:solidFill>
              </a:rPr>
              <a:t>PRESIDING OFFICER</a:t>
            </a:r>
            <a:r>
              <a:rPr lang="en-US" sz="2000" dirty="0" smtClean="0">
                <a:solidFill>
                  <a:srgbClr val="FFFF00"/>
                </a:solidFill>
              </a:rPr>
              <a:t>  </a:t>
            </a:r>
            <a:r>
              <a:rPr lang="en-US" sz="2000" b="1" dirty="0" smtClean="0">
                <a:solidFill>
                  <a:srgbClr val="FFFF00"/>
                </a:solidFill>
              </a:rPr>
              <a:t>AND  MEMBERS OF THE ELECTION COMMISSION</a:t>
            </a:r>
            <a:r>
              <a:rPr lang="en-US" sz="2000" dirty="0" smtClean="0">
                <a:solidFill>
                  <a:srgbClr val="FFFF00"/>
                </a:solidFill>
              </a:rPr>
              <a:t>.	</a:t>
            </a:r>
            <a:endParaRPr lang="en-US" sz="2000" b="1" dirty="0" smtClean="0">
              <a:solidFill>
                <a:srgbClr val="FFFF00"/>
              </a:solidFill>
            </a:endParaRPr>
          </a:p>
          <a:p>
            <a:pPr marL="914400" indent="-449263" algn="just">
              <a:spcBef>
                <a:spcPts val="600"/>
              </a:spcBef>
              <a:buFont typeface="Wingdings" pitchFamily="2" charset="2"/>
              <a:buChar char="ü"/>
            </a:pPr>
            <a:r>
              <a:rPr lang="en-US" sz="2000" b="1" dirty="0" smtClean="0">
                <a:solidFill>
                  <a:schemeClr val="bg1"/>
                </a:solidFill>
              </a:rPr>
              <a:t>STAFF FOR SUPERVISION OF STAMPING</a:t>
            </a:r>
            <a:r>
              <a:rPr lang="en-US" sz="2000" dirty="0" smtClean="0">
                <a:solidFill>
                  <a:schemeClr val="bg1"/>
                </a:solidFill>
              </a:rPr>
              <a:t> </a:t>
            </a:r>
            <a:r>
              <a:rPr lang="en-US" sz="2000" b="1" dirty="0" smtClean="0">
                <a:solidFill>
                  <a:schemeClr val="bg1"/>
                </a:solidFill>
              </a:rPr>
              <a:t>OF BALLOT PAPERS AND SUBMITTING OF BALLOTS AS REQUIRED TO BE DETAILED BY THE EC.  </a:t>
            </a:r>
          </a:p>
          <a:p>
            <a:pPr>
              <a:spcBef>
                <a:spcPts val="600"/>
              </a:spcBef>
            </a:pPr>
            <a:r>
              <a:rPr lang="en-US" sz="2000" dirty="0" smtClean="0"/>
              <a:t> </a:t>
            </a:r>
            <a:endParaRPr lang="en-US" sz="2000" b="1" dirty="0" smtClean="0"/>
          </a:p>
          <a:p>
            <a:pPr marL="465138" indent="-465138" algn="just">
              <a:spcBef>
                <a:spcPts val="600"/>
              </a:spcBef>
              <a:buFont typeface="Wingdings" pitchFamily="2" charset="2"/>
              <a:buChar char="Ø"/>
            </a:pPr>
            <a:r>
              <a:rPr lang="en-US" sz="2000" b="1" dirty="0" smtClean="0">
                <a:solidFill>
                  <a:srgbClr val="FFFF00"/>
                </a:solidFill>
              </a:rPr>
              <a:t>IN CASE THE ELECTION COMMISSION SO DESIRES, A MEETING SHALL BE ARRANGED WITH THE CANDIDATES.</a:t>
            </a:r>
          </a:p>
          <a:p>
            <a:pPr marL="465138" indent="-465138" algn="just">
              <a:spcBef>
                <a:spcPts val="600"/>
              </a:spcBef>
              <a:buFont typeface="Wingdings" pitchFamily="2" charset="2"/>
              <a:buChar char="Ø"/>
            </a:pPr>
            <a:r>
              <a:rPr lang="en-US" sz="2000" b="1" dirty="0" smtClean="0">
                <a:solidFill>
                  <a:schemeClr val="bg1"/>
                </a:solidFill>
              </a:rPr>
              <a:t>THE ELECTION COMMISSION IS TO BE INFORMED ABOUT THE DATE, TIME AND VENUE FOR OPENING OF THE NOMINATION FORMS RECEIVED FROM THE CONTESTANTS.  THE NOMINATION FORMS WILL BE OPENED AND EXAMINED FOR CORRECTNESS/ FULFILLING THE REQUIRED </a:t>
            </a:r>
            <a:r>
              <a:rPr lang="en-US" sz="2000" b="1" dirty="0" err="1" smtClean="0">
                <a:solidFill>
                  <a:schemeClr val="bg1"/>
                </a:solidFill>
              </a:rPr>
              <a:t>QR</a:t>
            </a:r>
            <a:r>
              <a:rPr lang="en-US" sz="2000" b="1" dirty="0" smtClean="0">
                <a:solidFill>
                  <a:schemeClr val="bg1"/>
                </a:solidFill>
              </a:rPr>
              <a:t>, AND ACCEPTED/REJECTED. THE SAME WILL BE SIGNED BY THE ELECTION COMMISSION(PRESIDING OFFICER/MEMBER) AND HANDED OVER TO THE SECRETARY GENERAL FOR PREPARING THE CHECK SHEET.  A LIST OF ACCEPTED CONTESTANTS IS TO BE DISPLAYED ON THE NOTICE BOARD IN </a:t>
            </a:r>
            <a:r>
              <a:rPr lang="en-US" sz="2000" b="1" dirty="0" err="1" smtClean="0">
                <a:solidFill>
                  <a:schemeClr val="bg1"/>
                </a:solidFill>
              </a:rPr>
              <a:t>EFI</a:t>
            </a:r>
            <a:r>
              <a:rPr lang="en-US" sz="2000" b="1" dirty="0" smtClean="0">
                <a:solidFill>
                  <a:schemeClr val="bg1"/>
                </a:solidFill>
              </a:rPr>
              <a:t> WITHIN 24 HOURS OF OPENING OF THE NOMINATION FORMS.</a:t>
            </a:r>
            <a:endParaRPr lang="en-US" sz="2000" b="1" dirty="0">
              <a:solidFill>
                <a:schemeClr val="bg1"/>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8" name="Picture 57346"/>
          <p:cNvPicPr>
            <a:picLocks noChangeAspect="1"/>
          </p:cNvPicPr>
          <p:nvPr/>
        </p:nvPicPr>
        <p:blipFill>
          <a:blip r:embed="rId2"/>
          <a:srcRect/>
          <a:stretch>
            <a:fillRect/>
          </a:stretch>
        </p:blipFill>
        <p:spPr bwMode="auto">
          <a:xfrm>
            <a:off x="0" y="0"/>
            <a:ext cx="762000" cy="685800"/>
          </a:xfrm>
          <a:prstGeom prst="rect">
            <a:avLst/>
          </a:prstGeom>
          <a:noFill/>
          <a:ln w="9525">
            <a:noFill/>
            <a:miter lim="800000"/>
            <a:headEnd/>
            <a:tailEnd/>
          </a:ln>
        </p:spPr>
      </p:pic>
      <p:sp>
        <p:nvSpPr>
          <p:cNvPr id="75779" name="Rectangle 57347"/>
          <p:cNvSpPr>
            <a:spLocks/>
          </p:cNvSpPr>
          <p:nvPr/>
        </p:nvSpPr>
        <p:spPr bwMode="auto">
          <a:xfrm>
            <a:off x="736600" y="0"/>
            <a:ext cx="8229600" cy="685800"/>
          </a:xfrm>
          <a:prstGeom prst="rect">
            <a:avLst/>
          </a:prstGeom>
          <a:noFill/>
          <a:ln w="9525">
            <a:noFill/>
            <a:miter lim="800000"/>
            <a:headEnd/>
            <a:tailEnd/>
          </a:ln>
        </p:spPr>
        <p:txBody>
          <a:bodyPr anchor="ctr"/>
          <a:lstStyle/>
          <a:p>
            <a:pPr marL="465138" lvl="2" indent="-465138" algn="ctr">
              <a:spcBef>
                <a:spcPts val="1200"/>
              </a:spcBef>
              <a:defRPr/>
            </a:pPr>
            <a:r>
              <a:rPr lang="en-US" sz="3600" b="1" u="sng" dirty="0" smtClean="0">
                <a:solidFill>
                  <a:srgbClr val="FFFF00"/>
                </a:solidFill>
              </a:rPr>
              <a:t>ELECTIONS BYE  LAWS</a:t>
            </a:r>
            <a:endParaRPr lang="en-US" sz="3600" b="1" dirty="0">
              <a:solidFill>
                <a:srgbClr val="FFFF00"/>
              </a:solidFill>
              <a:latin typeface="Arial" pitchFamily="34" charset="0"/>
              <a:cs typeface="Arial" pitchFamily="34" charset="0"/>
            </a:endParaRPr>
          </a:p>
        </p:txBody>
      </p:sp>
      <p:sp>
        <p:nvSpPr>
          <p:cNvPr id="5" name="TextBox 4"/>
          <p:cNvSpPr txBox="1"/>
          <p:nvPr/>
        </p:nvSpPr>
        <p:spPr>
          <a:xfrm>
            <a:off x="0" y="799743"/>
            <a:ext cx="9144000" cy="5832366"/>
          </a:xfrm>
          <a:prstGeom prst="rect">
            <a:avLst/>
          </a:prstGeom>
          <a:noFill/>
          <a:ln>
            <a:solidFill>
              <a:schemeClr val="accent1"/>
            </a:solidFill>
          </a:ln>
        </p:spPr>
        <p:txBody>
          <a:bodyPr wrap="square">
            <a:spAutoFit/>
            <a:scene3d>
              <a:camera prst="orthographicFront"/>
              <a:lightRig rig="sunset" dir="t"/>
            </a:scene3d>
          </a:bodyPr>
          <a:lstStyle/>
          <a:p>
            <a:pPr marL="465138" indent="-465138" algn="just">
              <a:spcBef>
                <a:spcPts val="1200"/>
              </a:spcBef>
              <a:defRPr/>
            </a:pPr>
            <a:r>
              <a:rPr lang="en-US" sz="1900" b="1" u="sng" dirty="0" smtClean="0">
                <a:solidFill>
                  <a:schemeClr val="bg1"/>
                </a:solidFill>
              </a:rPr>
              <a:t>ELIGIBILITY TO CONTEST</a:t>
            </a:r>
            <a:r>
              <a:rPr lang="en-US" sz="1900" b="1" dirty="0" smtClean="0">
                <a:solidFill>
                  <a:schemeClr val="bg1"/>
                </a:solidFill>
              </a:rPr>
              <a:t>  </a:t>
            </a:r>
          </a:p>
          <a:p>
            <a:pPr marL="465138" indent="-465138" algn="just">
              <a:spcBef>
                <a:spcPts val="1200"/>
              </a:spcBef>
              <a:buFont typeface="Wingdings" pitchFamily="2" charset="2"/>
              <a:buChar char="Ø"/>
            </a:pPr>
            <a:r>
              <a:rPr lang="en-US" sz="1900" b="1" dirty="0" smtClean="0">
                <a:solidFill>
                  <a:schemeClr val="bg1"/>
                </a:solidFill>
              </a:rPr>
              <a:t>ALL INDIVIDUAL /LIFE MEMBERS WHO ARE INDIAN CITIZENS/ </a:t>
            </a:r>
            <a:r>
              <a:rPr lang="en-US" sz="1900" b="1" dirty="0" err="1" smtClean="0">
                <a:solidFill>
                  <a:schemeClr val="bg1"/>
                </a:solidFill>
              </a:rPr>
              <a:t>NRI’S</a:t>
            </a:r>
            <a:r>
              <a:rPr lang="en-US" sz="1900" b="1" dirty="0" smtClean="0">
                <a:solidFill>
                  <a:schemeClr val="bg1"/>
                </a:solidFill>
              </a:rPr>
              <a:t> WHO ARE 18 YEARS OF AGE AND ABOVE ARE ELIGIBLE TO CONTEST.</a:t>
            </a:r>
          </a:p>
          <a:p>
            <a:pPr marL="465138" indent="-465138" algn="just">
              <a:spcBef>
                <a:spcPts val="1200"/>
              </a:spcBef>
              <a:buFont typeface="Wingdings" pitchFamily="2" charset="2"/>
              <a:buChar char="Ø"/>
            </a:pPr>
            <a:r>
              <a:rPr lang="en-US" sz="1900" b="1" dirty="0" smtClean="0">
                <a:solidFill>
                  <a:srgbClr val="FFFF00"/>
                </a:solidFill>
              </a:rPr>
              <a:t>TO CONTEST ELECTIONS FOR THE SELECTION COMMITTEE MEMBERS WHO HAVE WON MEDALS IN ANY OF THE DISCIPLINES IN NATIONAL EQUESTRIAN CHAMPIONSHIPS ARE ELIGIBLE. A SELECTION COMMITTEE MEMBER MAY SEEK RE ELECTION FOR ANOTHER TERM BY SIMPLE MAJORITY. </a:t>
            </a:r>
          </a:p>
          <a:p>
            <a:pPr marL="465138" indent="-465138" algn="just">
              <a:spcBef>
                <a:spcPts val="1200"/>
              </a:spcBef>
              <a:buFont typeface="Wingdings" pitchFamily="2" charset="2"/>
              <a:buChar char="Ø"/>
            </a:pPr>
            <a:r>
              <a:rPr lang="en-US" sz="1900" b="1" dirty="0" smtClean="0">
                <a:solidFill>
                  <a:schemeClr val="bg1"/>
                </a:solidFill>
              </a:rPr>
              <a:t>MEMBERS WHO WISH TO CONTEST WILL BE PROPOSED AND SECONDED BY MEMBERS OF THE </a:t>
            </a:r>
            <a:r>
              <a:rPr lang="en-US" sz="1900" b="1" dirty="0" err="1" smtClean="0">
                <a:solidFill>
                  <a:schemeClr val="bg1"/>
                </a:solidFill>
              </a:rPr>
              <a:t>EFI</a:t>
            </a:r>
            <a:r>
              <a:rPr lang="en-US" sz="1900" b="1" dirty="0" smtClean="0">
                <a:solidFill>
                  <a:schemeClr val="bg1"/>
                </a:solidFill>
              </a:rPr>
              <a:t>. </a:t>
            </a:r>
            <a:endParaRPr lang="en-US" sz="1900" b="1" u="sng" dirty="0" smtClean="0">
              <a:solidFill>
                <a:schemeClr val="bg1"/>
              </a:solidFill>
            </a:endParaRPr>
          </a:p>
          <a:p>
            <a:pPr>
              <a:spcBef>
                <a:spcPts val="1200"/>
              </a:spcBef>
            </a:pPr>
            <a:r>
              <a:rPr lang="en-US" sz="1900" b="1" u="sng" dirty="0" smtClean="0">
                <a:solidFill>
                  <a:schemeClr val="bg1"/>
                </a:solidFill>
              </a:rPr>
              <a:t>NOTIFICATION OF ELECTION</a:t>
            </a:r>
            <a:endParaRPr lang="en-US" sz="1900" b="1" dirty="0" smtClean="0">
              <a:solidFill>
                <a:schemeClr val="bg1"/>
              </a:solidFill>
            </a:endParaRPr>
          </a:p>
          <a:p>
            <a:pPr marL="465138" indent="-465138" algn="just">
              <a:spcBef>
                <a:spcPts val="1200"/>
              </a:spcBef>
              <a:buFont typeface="Wingdings" pitchFamily="2" charset="2"/>
              <a:buChar char="Ø"/>
            </a:pPr>
            <a:r>
              <a:rPr lang="en-US" sz="1900" b="1" dirty="0" smtClean="0">
                <a:solidFill>
                  <a:srgbClr val="FFFF00"/>
                </a:solidFill>
              </a:rPr>
              <a:t>THE NOTIFICATION OF ELECTIONS WILL BE SENT AT THE LAST KNOWN POSTAL ADDRESS OF THE MEMBERS AS PER RECORDS HELD BY THE FEDERATION. THE FEDERATION WILL NOT BE RESPONSIBLE FOR NON-RECEIPT OF THIS NOTIFICATION BY ANY MEMBER.  THE NOTIFICATION WILL ALSO BE POSTED ON THE NOTICE BOARD IN THE FEDERATION OFFICE.</a:t>
            </a:r>
          </a:p>
        </p:txBody>
      </p:sp>
      <p:cxnSp>
        <p:nvCxnSpPr>
          <p:cNvPr id="9" name="Straight Connector 8"/>
          <p:cNvCxnSpPr/>
          <p:nvPr/>
        </p:nvCxnSpPr>
        <p:spPr bwMode="auto">
          <a:xfrm>
            <a:off x="613230" y="2166258"/>
            <a:ext cx="8458200" cy="1588"/>
          </a:xfrm>
          <a:prstGeom prst="line">
            <a:avLst/>
          </a:prstGeom>
          <a:noFill/>
          <a:ln w="28575">
            <a:solidFill>
              <a:srgbClr val="FF0000"/>
            </a:solidFill>
            <a:miter lim="800000"/>
            <a:headEnd/>
            <a:tailEnd/>
          </a:ln>
        </p:spPr>
      </p:cxnSp>
      <p:cxnSp>
        <p:nvCxnSpPr>
          <p:cNvPr id="10" name="Straight Connector 9"/>
          <p:cNvCxnSpPr/>
          <p:nvPr/>
        </p:nvCxnSpPr>
        <p:spPr bwMode="auto">
          <a:xfrm>
            <a:off x="584202" y="2449284"/>
            <a:ext cx="8458200" cy="1588"/>
          </a:xfrm>
          <a:prstGeom prst="line">
            <a:avLst/>
          </a:prstGeom>
          <a:noFill/>
          <a:ln w="28575">
            <a:solidFill>
              <a:srgbClr val="FF0000"/>
            </a:solidFill>
            <a:miter lim="800000"/>
            <a:headEnd/>
            <a:tailEnd/>
          </a:ln>
        </p:spPr>
      </p:cxnSp>
      <p:cxnSp>
        <p:nvCxnSpPr>
          <p:cNvPr id="11" name="Straight Connector 10"/>
          <p:cNvCxnSpPr/>
          <p:nvPr/>
        </p:nvCxnSpPr>
        <p:spPr bwMode="auto">
          <a:xfrm>
            <a:off x="584202" y="2739570"/>
            <a:ext cx="8458200" cy="1588"/>
          </a:xfrm>
          <a:prstGeom prst="line">
            <a:avLst/>
          </a:prstGeom>
          <a:noFill/>
          <a:ln w="28575">
            <a:solidFill>
              <a:srgbClr val="FF0000"/>
            </a:solidFill>
            <a:miter lim="800000"/>
            <a:headEnd/>
            <a:tailEnd/>
          </a:ln>
        </p:spPr>
      </p:cxnSp>
      <p:cxnSp>
        <p:nvCxnSpPr>
          <p:cNvPr id="18" name="Straight Connector 17"/>
          <p:cNvCxnSpPr/>
          <p:nvPr/>
        </p:nvCxnSpPr>
        <p:spPr bwMode="auto">
          <a:xfrm>
            <a:off x="598716" y="3033486"/>
            <a:ext cx="8458200" cy="1588"/>
          </a:xfrm>
          <a:prstGeom prst="line">
            <a:avLst/>
          </a:prstGeom>
          <a:noFill/>
          <a:ln w="28575">
            <a:solidFill>
              <a:srgbClr val="FF0000"/>
            </a:solidFill>
            <a:miter lim="800000"/>
            <a:headEnd/>
            <a:tailEnd/>
          </a:ln>
        </p:spPr>
      </p:cxnSp>
      <p:cxnSp>
        <p:nvCxnSpPr>
          <p:cNvPr id="19" name="Straight Connector 18"/>
          <p:cNvCxnSpPr/>
          <p:nvPr/>
        </p:nvCxnSpPr>
        <p:spPr bwMode="auto">
          <a:xfrm>
            <a:off x="584202" y="3320142"/>
            <a:ext cx="2539998" cy="29028"/>
          </a:xfrm>
          <a:prstGeom prst="line">
            <a:avLst/>
          </a:prstGeom>
          <a:noFill/>
          <a:ln w="28575">
            <a:solidFill>
              <a:srgbClr val="FF0000"/>
            </a:solidFill>
            <a:miter lim="800000"/>
            <a:headEnd/>
            <a:tailEnd/>
          </a:ln>
        </p:spPr>
      </p:cxn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8" name="Picture 57346"/>
          <p:cNvPicPr>
            <a:picLocks noChangeAspect="1"/>
          </p:cNvPicPr>
          <p:nvPr/>
        </p:nvPicPr>
        <p:blipFill>
          <a:blip r:embed="rId2"/>
          <a:srcRect/>
          <a:stretch>
            <a:fillRect/>
          </a:stretch>
        </p:blipFill>
        <p:spPr bwMode="auto">
          <a:xfrm>
            <a:off x="0" y="0"/>
            <a:ext cx="762000" cy="685800"/>
          </a:xfrm>
          <a:prstGeom prst="rect">
            <a:avLst/>
          </a:prstGeom>
          <a:noFill/>
          <a:ln w="9525">
            <a:noFill/>
            <a:miter lim="800000"/>
            <a:headEnd/>
            <a:tailEnd/>
          </a:ln>
        </p:spPr>
      </p:pic>
      <p:sp>
        <p:nvSpPr>
          <p:cNvPr id="75779" name="Rectangle 57347"/>
          <p:cNvSpPr>
            <a:spLocks/>
          </p:cNvSpPr>
          <p:nvPr/>
        </p:nvSpPr>
        <p:spPr bwMode="auto">
          <a:xfrm>
            <a:off x="736600" y="0"/>
            <a:ext cx="8229600" cy="685800"/>
          </a:xfrm>
          <a:prstGeom prst="rect">
            <a:avLst/>
          </a:prstGeom>
          <a:noFill/>
          <a:ln w="9525">
            <a:noFill/>
            <a:miter lim="800000"/>
            <a:headEnd/>
            <a:tailEnd/>
          </a:ln>
        </p:spPr>
        <p:txBody>
          <a:bodyPr anchor="ctr"/>
          <a:lstStyle/>
          <a:p>
            <a:pPr marL="465138" lvl="2" indent="-465138" algn="ctr">
              <a:spcBef>
                <a:spcPts val="1200"/>
              </a:spcBef>
              <a:defRPr/>
            </a:pPr>
            <a:r>
              <a:rPr lang="en-US" sz="3600" b="1" u="sng" dirty="0" smtClean="0">
                <a:solidFill>
                  <a:srgbClr val="FFFF00"/>
                </a:solidFill>
              </a:rPr>
              <a:t>ELECTIONS BYE  LAWS</a:t>
            </a:r>
            <a:endParaRPr lang="en-US" sz="3600" b="1" dirty="0">
              <a:solidFill>
                <a:srgbClr val="FFFF00"/>
              </a:solidFill>
              <a:latin typeface="Arial" pitchFamily="34" charset="0"/>
              <a:cs typeface="Arial" pitchFamily="34" charset="0"/>
            </a:endParaRPr>
          </a:p>
        </p:txBody>
      </p:sp>
      <p:sp>
        <p:nvSpPr>
          <p:cNvPr id="5" name="TextBox 4"/>
          <p:cNvSpPr txBox="1"/>
          <p:nvPr/>
        </p:nvSpPr>
        <p:spPr>
          <a:xfrm>
            <a:off x="0" y="685801"/>
            <a:ext cx="9144000" cy="6172200"/>
          </a:xfrm>
          <a:prstGeom prst="rect">
            <a:avLst/>
          </a:prstGeom>
          <a:noFill/>
          <a:ln>
            <a:noFill/>
          </a:ln>
        </p:spPr>
        <p:txBody>
          <a:bodyPr wrap="square">
            <a:spAutoFit/>
            <a:scene3d>
              <a:camera prst="orthographicFront"/>
              <a:lightRig rig="sunset" dir="t"/>
            </a:scene3d>
          </a:bodyPr>
          <a:lstStyle/>
          <a:p>
            <a:pPr marL="465138" indent="-465138" algn="just">
              <a:spcBef>
                <a:spcPts val="1000"/>
              </a:spcBef>
              <a:defRPr/>
            </a:pPr>
            <a:r>
              <a:rPr lang="en-US" sz="1500" b="1" u="sng" dirty="0" smtClean="0">
                <a:solidFill>
                  <a:srgbClr val="FFFF00"/>
                </a:solidFill>
              </a:rPr>
              <a:t>SUBMISSION OF NOMINATION FORMS</a:t>
            </a:r>
            <a:r>
              <a:rPr lang="en-US" sz="1500" b="1" dirty="0" smtClean="0">
                <a:solidFill>
                  <a:srgbClr val="FFFF00"/>
                </a:solidFill>
              </a:rPr>
              <a:t> </a:t>
            </a:r>
            <a:endParaRPr lang="en-US" sz="1500" b="1" u="sng" dirty="0" smtClean="0">
              <a:solidFill>
                <a:srgbClr val="FFFF00"/>
              </a:solidFill>
            </a:endParaRPr>
          </a:p>
          <a:p>
            <a:pPr marL="465138" indent="-465138" algn="just">
              <a:spcBef>
                <a:spcPts val="1000"/>
              </a:spcBef>
              <a:buFont typeface="Wingdings" pitchFamily="2" charset="2"/>
              <a:buChar char="Ø"/>
            </a:pPr>
            <a:r>
              <a:rPr lang="en-US" sz="1500" b="1" dirty="0" smtClean="0">
                <a:solidFill>
                  <a:schemeClr val="bg1"/>
                </a:solidFill>
              </a:rPr>
              <a:t>MEMBERS DESIROUS OF CONTESTING THE ELECTION ARE REQUIRED TO SUBMIT NOMINATIONS ON THE PRESCRIBED FORM, AS ATTACHED WITH THE </a:t>
            </a:r>
            <a:r>
              <a:rPr lang="en-US" sz="1500" b="1" dirty="0" err="1" smtClean="0">
                <a:solidFill>
                  <a:schemeClr val="bg1"/>
                </a:solidFill>
              </a:rPr>
              <a:t>AGM</a:t>
            </a:r>
            <a:r>
              <a:rPr lang="en-US" sz="1500" b="1" dirty="0" smtClean="0">
                <a:solidFill>
                  <a:schemeClr val="bg1"/>
                </a:solidFill>
              </a:rPr>
              <a:t> NOTICE. IT CAN BE COLLECTED FROM THE OFFICE OF THE </a:t>
            </a:r>
            <a:r>
              <a:rPr lang="en-US" sz="1500" b="1" dirty="0" err="1" smtClean="0">
                <a:solidFill>
                  <a:schemeClr val="bg1"/>
                </a:solidFill>
              </a:rPr>
              <a:t>EFI</a:t>
            </a:r>
            <a:r>
              <a:rPr lang="en-US" sz="1500" b="1" dirty="0" smtClean="0">
                <a:solidFill>
                  <a:schemeClr val="bg1"/>
                </a:solidFill>
              </a:rPr>
              <a:t>. THE SAME SHALL BE FILLED AND FORWARDED AS UNDER:-</a:t>
            </a:r>
            <a:endParaRPr lang="en-US" sz="1500" b="1" dirty="0" smtClean="0"/>
          </a:p>
          <a:p>
            <a:pPr marL="914400" indent="-449263" algn="just">
              <a:spcBef>
                <a:spcPts val="1000"/>
              </a:spcBef>
              <a:buFont typeface="Wingdings" pitchFamily="2" charset="2"/>
              <a:buChar char="ü"/>
            </a:pPr>
            <a:r>
              <a:rPr lang="en-US" sz="1500" b="1" dirty="0" smtClean="0">
                <a:solidFill>
                  <a:srgbClr val="FFFF00"/>
                </a:solidFill>
              </a:rPr>
              <a:t>THE FORM WILL BE FORWARDED IN A SEALED ENVELOPE SUPER SCRIBED IN BLOCK LETTERS, ‘NOMINATION FORM’ INDICATING NAME AND MEMBERSHIP NUMBER.</a:t>
            </a:r>
          </a:p>
          <a:p>
            <a:pPr marL="914400" indent="-449263" algn="just">
              <a:spcBef>
                <a:spcPts val="1000"/>
              </a:spcBef>
              <a:buFont typeface="Wingdings" pitchFamily="2" charset="2"/>
              <a:buChar char="ü"/>
            </a:pPr>
            <a:r>
              <a:rPr lang="en-US" sz="1500" b="1" dirty="0" smtClean="0">
                <a:solidFill>
                  <a:schemeClr val="bg1"/>
                </a:solidFill>
              </a:rPr>
              <a:t>NOMINATION FORMS SHOULD REACH, EITHER BY HAND OR REGISTERED POST BY NOT LATER THAN THE NOMINATED DATE. IN CASE OF DELIVERY BY HAND, MEMBERS IT WILL BE RESPONSIBILITY OF THE MEMBERS TO OBTAIN A RECEIPT. FORMS RECEIVED AFTER THE DUE DATE AND TIME WILL NOT BE CONSIDERED. </a:t>
            </a:r>
          </a:p>
          <a:p>
            <a:pPr marL="914400" indent="-449263" algn="just">
              <a:spcBef>
                <a:spcPts val="1000"/>
              </a:spcBef>
              <a:buFont typeface="Wingdings" pitchFamily="2" charset="2"/>
              <a:buChar char="ü"/>
            </a:pPr>
            <a:r>
              <a:rPr lang="en-US" sz="1500" b="1" dirty="0" smtClean="0">
                <a:solidFill>
                  <a:srgbClr val="FFFF00"/>
                </a:solidFill>
              </a:rPr>
              <a:t>EACH CANDIDATE, WILL DEPOSIT RS 1000/- AS A DEPOSIT ALONG WITH THE NOMINATION FORM. </a:t>
            </a:r>
          </a:p>
          <a:p>
            <a:pPr marL="914400" indent="-449263" algn="just">
              <a:spcBef>
                <a:spcPts val="1000"/>
              </a:spcBef>
              <a:buFont typeface="Wingdings" pitchFamily="2" charset="2"/>
              <a:buChar char="ü"/>
            </a:pPr>
            <a:r>
              <a:rPr lang="en-US" sz="1500" b="1" dirty="0" smtClean="0">
                <a:solidFill>
                  <a:schemeClr val="bg1"/>
                </a:solidFill>
              </a:rPr>
              <a:t>THE NAMES OF CONTESTANTS WILL BE FILLED IN THE NOMINATION FORM AS THEY WANT IT TO APPEAR ON THE BALLOT PAPER.</a:t>
            </a:r>
          </a:p>
          <a:p>
            <a:pPr marL="914400" indent="-449263" algn="just">
              <a:spcBef>
                <a:spcPts val="1000"/>
              </a:spcBef>
              <a:buFont typeface="Wingdings" pitchFamily="2" charset="2"/>
              <a:buChar char="ü"/>
            </a:pPr>
            <a:r>
              <a:rPr lang="en-US" sz="1500" b="1" dirty="0" smtClean="0">
                <a:solidFill>
                  <a:srgbClr val="00FF00"/>
                </a:solidFill>
              </a:rPr>
              <a:t>ALL </a:t>
            </a:r>
            <a:r>
              <a:rPr lang="en-US" sz="1500" b="1" dirty="0" err="1" smtClean="0">
                <a:solidFill>
                  <a:srgbClr val="00FF00"/>
                </a:solidFill>
              </a:rPr>
              <a:t>GOVT</a:t>
            </a:r>
            <a:r>
              <a:rPr lang="en-US" sz="1500" b="1" dirty="0" smtClean="0">
                <a:solidFill>
                  <a:srgbClr val="00FF00"/>
                </a:solidFill>
              </a:rPr>
              <a:t> OFFICIALS FILLING NOMINATION FORMS FOR ELECTIVE POST OF EXECUTIVE COMMITTEE MEMBERS ARE REQUIRED </a:t>
            </a:r>
          </a:p>
          <a:p>
            <a:pPr marL="1379538" indent="-465138" algn="just">
              <a:spcBef>
                <a:spcPts val="1000"/>
              </a:spcBef>
              <a:buFont typeface="Wingdings" pitchFamily="2" charset="2"/>
              <a:buChar char="§"/>
            </a:pPr>
            <a:r>
              <a:rPr lang="en-US" sz="1500" b="1" dirty="0" smtClean="0">
                <a:solidFill>
                  <a:srgbClr val="00FF00"/>
                </a:solidFill>
              </a:rPr>
              <a:t>TO SUBMIT A CERTIFICATE STATING THAT THEY HAVE NOT BEEN ELECTED EARLIER AS EXECUTIVE COMMITTEE MEMBER OF  </a:t>
            </a:r>
            <a:r>
              <a:rPr lang="en-US" sz="1500" b="1" dirty="0" err="1" smtClean="0">
                <a:solidFill>
                  <a:srgbClr val="00FF00"/>
                </a:solidFill>
              </a:rPr>
              <a:t>EFI</a:t>
            </a:r>
            <a:r>
              <a:rPr lang="en-US" sz="1500" b="1" dirty="0" smtClean="0">
                <a:solidFill>
                  <a:srgbClr val="00FF00"/>
                </a:solidFill>
              </a:rPr>
              <a:t> FAILING WHICH THEIR NOMINATIONS WILL BE CANCELLED.</a:t>
            </a:r>
          </a:p>
          <a:p>
            <a:pPr marL="1379538" indent="-465138" algn="just">
              <a:spcBef>
                <a:spcPts val="1000"/>
              </a:spcBef>
              <a:buFont typeface="Wingdings" pitchFamily="2" charset="2"/>
              <a:buChar char="§"/>
            </a:pPr>
            <a:r>
              <a:rPr lang="en-US" sz="1500" b="1" dirty="0" smtClean="0">
                <a:solidFill>
                  <a:srgbClr val="00FF00"/>
                </a:solidFill>
              </a:rPr>
              <a:t>SUBMIT A </a:t>
            </a:r>
            <a:r>
              <a:rPr lang="en-US" sz="1500" b="1" dirty="0" err="1" smtClean="0">
                <a:solidFill>
                  <a:srgbClr val="00FF00"/>
                </a:solidFill>
              </a:rPr>
              <a:t>NOC</a:t>
            </a:r>
            <a:r>
              <a:rPr lang="en-US" sz="1500" b="1" dirty="0" smtClean="0">
                <a:solidFill>
                  <a:srgbClr val="00FF00"/>
                </a:solidFill>
              </a:rPr>
              <a:t> FROM THEIR RESPECTIVE DEPARTMENTS.</a:t>
            </a:r>
            <a:endParaRPr lang="en-US" sz="1500" b="1" dirty="0">
              <a:solidFill>
                <a:srgbClr val="00FF00"/>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57347"/>
          <p:cNvSpPr>
            <a:spLocks/>
          </p:cNvSpPr>
          <p:nvPr/>
        </p:nvSpPr>
        <p:spPr bwMode="auto">
          <a:xfrm>
            <a:off x="0" y="0"/>
            <a:ext cx="9144000" cy="685800"/>
          </a:xfrm>
          <a:prstGeom prst="rect">
            <a:avLst/>
          </a:prstGeom>
          <a:noFill/>
          <a:ln w="9525">
            <a:noFill/>
            <a:miter lim="800000"/>
            <a:headEnd/>
            <a:tailEnd/>
          </a:ln>
        </p:spPr>
        <p:txBody>
          <a:bodyPr anchor="ctr"/>
          <a:lstStyle/>
          <a:p>
            <a:pPr marL="465138" lvl="2" indent="-465138" algn="ctr">
              <a:spcBef>
                <a:spcPts val="1200"/>
              </a:spcBef>
              <a:defRPr/>
            </a:pPr>
            <a:r>
              <a:rPr lang="en-US" sz="3600" b="1" u="sng" dirty="0" smtClean="0">
                <a:solidFill>
                  <a:srgbClr val="FFFF00"/>
                </a:solidFill>
              </a:rPr>
              <a:t>ELECTIONS BYE  LAWS</a:t>
            </a:r>
            <a:endParaRPr lang="en-US" sz="3600" b="1" dirty="0">
              <a:solidFill>
                <a:srgbClr val="FFFF00"/>
              </a:solidFill>
              <a:latin typeface="Arial" pitchFamily="34" charset="0"/>
              <a:cs typeface="Arial" pitchFamily="34" charset="0"/>
            </a:endParaRPr>
          </a:p>
        </p:txBody>
      </p:sp>
      <p:sp>
        <p:nvSpPr>
          <p:cNvPr id="5" name="TextBox 4"/>
          <p:cNvSpPr txBox="1"/>
          <p:nvPr/>
        </p:nvSpPr>
        <p:spPr>
          <a:xfrm>
            <a:off x="0" y="685800"/>
            <a:ext cx="9144000" cy="6032421"/>
          </a:xfrm>
          <a:prstGeom prst="rect">
            <a:avLst/>
          </a:prstGeom>
          <a:solidFill>
            <a:srgbClr val="0033CC"/>
          </a:solidFill>
          <a:ln>
            <a:solidFill>
              <a:schemeClr val="accent1"/>
            </a:solidFill>
          </a:ln>
        </p:spPr>
        <p:txBody>
          <a:bodyPr wrap="square">
            <a:spAutoFit/>
            <a:scene3d>
              <a:camera prst="orthographicFront"/>
              <a:lightRig rig="sunset" dir="t"/>
            </a:scene3d>
          </a:bodyPr>
          <a:lstStyle/>
          <a:p>
            <a:pPr marL="465138" indent="-465138" algn="just">
              <a:spcBef>
                <a:spcPts val="1200"/>
              </a:spcBef>
              <a:defRPr/>
            </a:pPr>
            <a:r>
              <a:rPr lang="en-US" b="1" u="sng" dirty="0" smtClean="0">
                <a:solidFill>
                  <a:schemeClr val="bg1"/>
                </a:solidFill>
              </a:rPr>
              <a:t>WITHDRAWAL OF NOMINATION</a:t>
            </a:r>
          </a:p>
          <a:p>
            <a:pPr marL="465138" indent="-465138" algn="just">
              <a:spcBef>
                <a:spcPts val="1200"/>
              </a:spcBef>
              <a:buFont typeface="Wingdings" pitchFamily="2" charset="2"/>
              <a:buChar char="Ø"/>
            </a:pPr>
            <a:r>
              <a:rPr lang="en-US" b="1" dirty="0" smtClean="0">
                <a:solidFill>
                  <a:srgbClr val="FFFF00"/>
                </a:solidFill>
              </a:rPr>
              <a:t>LAST DATE AND TIME FOR WITHDRAWAL OF NOMINATION WILL BE </a:t>
            </a:r>
            <a:r>
              <a:rPr lang="en-US" b="1" dirty="0" smtClean="0">
                <a:solidFill>
                  <a:srgbClr val="00FF00"/>
                </a:solidFill>
              </a:rPr>
              <a:t>07 DAYS PRIOR TO THE ELECTION</a:t>
            </a:r>
            <a:r>
              <a:rPr lang="en-US" b="1" dirty="0" smtClean="0">
                <a:solidFill>
                  <a:srgbClr val="FFFF00"/>
                </a:solidFill>
              </a:rPr>
              <a:t> FAILING WHICH NOMINATION FEES WILL NOT BE REFUNDED.</a:t>
            </a:r>
          </a:p>
          <a:p>
            <a:pPr marL="465138" indent="-465138" algn="just">
              <a:spcBef>
                <a:spcPts val="1200"/>
              </a:spcBef>
            </a:pPr>
            <a:r>
              <a:rPr lang="en-US" b="1" u="sng" dirty="0" smtClean="0">
                <a:solidFill>
                  <a:srgbClr val="FFFF00"/>
                </a:solidFill>
              </a:rPr>
              <a:t>REJECTION OF NOMINATION PAPERS</a:t>
            </a:r>
            <a:endParaRPr lang="en-US" b="1" dirty="0" smtClean="0">
              <a:solidFill>
                <a:srgbClr val="FFFF00"/>
              </a:solidFill>
            </a:endParaRPr>
          </a:p>
          <a:p>
            <a:pPr marL="465138" indent="-465138" algn="just">
              <a:spcBef>
                <a:spcPts val="1200"/>
              </a:spcBef>
              <a:buFont typeface="Wingdings" pitchFamily="2" charset="2"/>
              <a:buChar char="Ø"/>
            </a:pPr>
            <a:r>
              <a:rPr lang="en-US" b="1" dirty="0" smtClean="0">
                <a:solidFill>
                  <a:schemeClr val="bg1"/>
                </a:solidFill>
              </a:rPr>
              <a:t>NOMINATION PAPERS WILL BE OPENED BY THE ELECTION COMMISSION ON (NOMINATED DATE).  THE NOMINATION FORMS DULY SIGNED BY THE ELECTION COMMISSION WILL BE HANDED OVER TO THE </a:t>
            </a:r>
            <a:r>
              <a:rPr lang="en-US" b="1" dirty="0" err="1" smtClean="0">
                <a:solidFill>
                  <a:schemeClr val="bg1"/>
                </a:solidFill>
              </a:rPr>
              <a:t>EFI</a:t>
            </a:r>
            <a:r>
              <a:rPr lang="en-US" b="1" dirty="0" smtClean="0">
                <a:solidFill>
                  <a:schemeClr val="bg1"/>
                </a:solidFill>
              </a:rPr>
              <a:t> SECRETARIAT FOR PREPARING CHECK SHEET. </a:t>
            </a:r>
          </a:p>
          <a:p>
            <a:pPr marL="465138" indent="-465138" algn="just">
              <a:spcBef>
                <a:spcPts val="1200"/>
              </a:spcBef>
              <a:buFont typeface="Wingdings" pitchFamily="2" charset="2"/>
              <a:buChar char="Ø"/>
            </a:pPr>
            <a:r>
              <a:rPr lang="en-US" b="1" dirty="0" smtClean="0">
                <a:solidFill>
                  <a:srgbClr val="FFFF00"/>
                </a:solidFill>
              </a:rPr>
              <a:t>THE NOMINATION FORMS ARE LIABLE TO BE REJECTED FOR ANY OF THE FOLLOWING REASONS : -</a:t>
            </a:r>
          </a:p>
          <a:p>
            <a:pPr marL="914400" indent="-449263" algn="just">
              <a:spcBef>
                <a:spcPts val="1200"/>
              </a:spcBef>
              <a:buFont typeface="Wingdings" pitchFamily="2" charset="2"/>
              <a:buChar char="ü"/>
            </a:pPr>
            <a:r>
              <a:rPr lang="en-US" b="1" dirty="0" smtClean="0">
                <a:solidFill>
                  <a:schemeClr val="bg1"/>
                </a:solidFill>
              </a:rPr>
              <a:t>LATE RECEIPT OF NOMINATION PAPERS.</a:t>
            </a:r>
          </a:p>
          <a:p>
            <a:pPr marL="914400" indent="-449263" algn="just">
              <a:spcBef>
                <a:spcPts val="1200"/>
              </a:spcBef>
              <a:buFont typeface="Wingdings" pitchFamily="2" charset="2"/>
              <a:buChar char="ü"/>
            </a:pPr>
            <a:r>
              <a:rPr lang="en-US" b="1" dirty="0" smtClean="0">
                <a:solidFill>
                  <a:srgbClr val="FFFF00"/>
                </a:solidFill>
              </a:rPr>
              <a:t>INCORRECT MEMBERSHIP NUMBER.</a:t>
            </a:r>
          </a:p>
          <a:p>
            <a:pPr marL="914400" indent="-449263" algn="just">
              <a:spcBef>
                <a:spcPts val="1200"/>
              </a:spcBef>
              <a:buFont typeface="Wingdings" pitchFamily="2" charset="2"/>
              <a:buChar char="ü"/>
            </a:pPr>
            <a:r>
              <a:rPr lang="en-US" b="1" dirty="0" smtClean="0">
                <a:solidFill>
                  <a:schemeClr val="bg1"/>
                </a:solidFill>
              </a:rPr>
              <a:t>IF THE CANDIDATE, HIS PROPOSER OR </a:t>
            </a:r>
            <a:r>
              <a:rPr lang="en-US" b="1" dirty="0" err="1" smtClean="0">
                <a:solidFill>
                  <a:schemeClr val="bg1"/>
                </a:solidFill>
              </a:rPr>
              <a:t>SECONDER</a:t>
            </a:r>
            <a:r>
              <a:rPr lang="en-US" b="1" dirty="0" smtClean="0">
                <a:solidFill>
                  <a:schemeClr val="bg1"/>
                </a:solidFill>
              </a:rPr>
              <a:t> IS UNDER SUSPENSION OR HAS NOT CLEARED HIS DUES </a:t>
            </a:r>
            <a:r>
              <a:rPr lang="en-US" b="1" dirty="0" err="1" smtClean="0">
                <a:solidFill>
                  <a:schemeClr val="bg1"/>
                </a:solidFill>
              </a:rPr>
              <a:t>UPTO</a:t>
            </a:r>
            <a:r>
              <a:rPr lang="en-US" b="1" dirty="0" smtClean="0">
                <a:solidFill>
                  <a:schemeClr val="bg1"/>
                </a:solidFill>
              </a:rPr>
              <a:t> AND INCLUDING THE LAST DATE AND TIME OF FILING THE NOMINATION FORM.</a:t>
            </a:r>
          </a:p>
          <a:p>
            <a:pPr marL="914400" indent="-449263" algn="just">
              <a:spcBef>
                <a:spcPts val="1200"/>
              </a:spcBef>
              <a:buFont typeface="Wingdings" pitchFamily="2" charset="2"/>
              <a:buChar char="ü"/>
            </a:pPr>
            <a:r>
              <a:rPr lang="en-US" b="1" dirty="0" smtClean="0">
                <a:solidFill>
                  <a:srgbClr val="FFFF00"/>
                </a:solidFill>
              </a:rPr>
              <a:t>FORM IS NOT IN CONSONANCE WITH GUIDELINES IN THE STATUTES</a:t>
            </a:r>
            <a:endParaRPr lang="en-US" b="1" dirty="0" smtClean="0"/>
          </a:p>
        </p:txBody>
      </p:sp>
      <p:pic>
        <p:nvPicPr>
          <p:cNvPr id="75778" name="Picture 57346"/>
          <p:cNvPicPr>
            <a:picLocks noChangeAspect="1"/>
          </p:cNvPicPr>
          <p:nvPr/>
        </p:nvPicPr>
        <p:blipFill>
          <a:blip r:embed="rId2"/>
          <a:srcRect/>
          <a:stretch>
            <a:fillRect/>
          </a:stretch>
        </p:blipFill>
        <p:spPr bwMode="auto">
          <a:xfrm>
            <a:off x="0" y="0"/>
            <a:ext cx="762000" cy="6858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8" name="Picture 57346"/>
          <p:cNvPicPr>
            <a:picLocks noChangeAspect="1"/>
          </p:cNvPicPr>
          <p:nvPr/>
        </p:nvPicPr>
        <p:blipFill>
          <a:blip r:embed="rId2"/>
          <a:srcRect/>
          <a:stretch>
            <a:fillRect/>
          </a:stretch>
        </p:blipFill>
        <p:spPr bwMode="auto">
          <a:xfrm>
            <a:off x="0" y="0"/>
            <a:ext cx="762000" cy="685800"/>
          </a:xfrm>
          <a:prstGeom prst="rect">
            <a:avLst/>
          </a:prstGeom>
          <a:noFill/>
          <a:ln w="9525">
            <a:noFill/>
            <a:miter lim="800000"/>
            <a:headEnd/>
            <a:tailEnd/>
          </a:ln>
        </p:spPr>
      </p:pic>
      <p:sp>
        <p:nvSpPr>
          <p:cNvPr id="75779" name="Rectangle 57347"/>
          <p:cNvSpPr>
            <a:spLocks/>
          </p:cNvSpPr>
          <p:nvPr/>
        </p:nvSpPr>
        <p:spPr bwMode="auto">
          <a:xfrm>
            <a:off x="736600" y="0"/>
            <a:ext cx="8229600" cy="685800"/>
          </a:xfrm>
          <a:prstGeom prst="rect">
            <a:avLst/>
          </a:prstGeom>
          <a:noFill/>
          <a:ln w="9525">
            <a:noFill/>
            <a:miter lim="800000"/>
            <a:headEnd/>
            <a:tailEnd/>
          </a:ln>
        </p:spPr>
        <p:txBody>
          <a:bodyPr anchor="ctr"/>
          <a:lstStyle/>
          <a:p>
            <a:pPr marL="465138" lvl="2" indent="-465138" algn="ctr">
              <a:spcBef>
                <a:spcPts val="1200"/>
              </a:spcBef>
              <a:defRPr/>
            </a:pPr>
            <a:r>
              <a:rPr lang="en-US" sz="3600" b="1" u="sng" dirty="0" smtClean="0">
                <a:solidFill>
                  <a:srgbClr val="FFFF00"/>
                </a:solidFill>
              </a:rPr>
              <a:t>ELECTIONS BYE  LAWS</a:t>
            </a:r>
            <a:endParaRPr lang="en-US" sz="3600" b="1" dirty="0">
              <a:solidFill>
                <a:srgbClr val="FFFF00"/>
              </a:solidFill>
              <a:latin typeface="Arial" pitchFamily="34" charset="0"/>
              <a:cs typeface="Arial" pitchFamily="34" charset="0"/>
            </a:endParaRPr>
          </a:p>
        </p:txBody>
      </p:sp>
      <p:sp>
        <p:nvSpPr>
          <p:cNvPr id="5" name="TextBox 4"/>
          <p:cNvSpPr txBox="1"/>
          <p:nvPr/>
        </p:nvSpPr>
        <p:spPr>
          <a:xfrm>
            <a:off x="0" y="685800"/>
            <a:ext cx="9144000" cy="6309420"/>
          </a:xfrm>
          <a:prstGeom prst="rect">
            <a:avLst/>
          </a:prstGeom>
          <a:solidFill>
            <a:srgbClr val="0033CC"/>
          </a:solidFill>
          <a:ln>
            <a:solidFill>
              <a:schemeClr val="accent1"/>
            </a:solidFill>
          </a:ln>
        </p:spPr>
        <p:txBody>
          <a:bodyPr wrap="square">
            <a:spAutoFit/>
            <a:scene3d>
              <a:camera prst="orthographicFront"/>
              <a:lightRig rig="sunset" dir="t"/>
            </a:scene3d>
          </a:bodyPr>
          <a:lstStyle/>
          <a:p>
            <a:pPr>
              <a:spcBef>
                <a:spcPts val="1200"/>
              </a:spcBef>
            </a:pPr>
            <a:r>
              <a:rPr lang="en-US" b="1" u="sng" dirty="0" smtClean="0">
                <a:solidFill>
                  <a:schemeClr val="bg1"/>
                </a:solidFill>
              </a:rPr>
              <a:t>VOTING RIGHTS</a:t>
            </a:r>
            <a:endParaRPr lang="en-US" b="1" dirty="0" smtClean="0">
              <a:solidFill>
                <a:schemeClr val="bg1"/>
              </a:solidFill>
            </a:endParaRPr>
          </a:p>
          <a:p>
            <a:pPr marL="465138" indent="-465138" algn="just">
              <a:spcBef>
                <a:spcPts val="1200"/>
              </a:spcBef>
              <a:buFont typeface="Wingdings" pitchFamily="2" charset="2"/>
              <a:buChar char="Ø"/>
            </a:pPr>
            <a:r>
              <a:rPr lang="en-US" b="1" dirty="0" smtClean="0">
                <a:solidFill>
                  <a:srgbClr val="FFFF00"/>
                </a:solidFill>
              </a:rPr>
              <a:t>ALL CATEGORIES OF MEMBERS NAMELY LIFE MEMBERS, INDIVIDUAL, STATE ASSOCIATIONS INSTITUTIONS/CLUBS/UNITS ARE ELIGIBLE TO VOTE. MEMBERS UNDER SUSPENSION ARE NOT ELIGIBLE TO VOTE.</a:t>
            </a:r>
            <a:r>
              <a:rPr lang="en-US" dirty="0" smtClean="0"/>
              <a:t>	</a:t>
            </a:r>
            <a:endParaRPr lang="en-US" b="1" dirty="0" smtClean="0"/>
          </a:p>
          <a:p>
            <a:pPr>
              <a:spcBef>
                <a:spcPts val="1200"/>
              </a:spcBef>
            </a:pPr>
            <a:r>
              <a:rPr lang="en-US" b="1" u="sng" dirty="0" smtClean="0">
                <a:solidFill>
                  <a:srgbClr val="FFFF00"/>
                </a:solidFill>
              </a:rPr>
              <a:t>ELIGIBILITY TO VOTE</a:t>
            </a:r>
            <a:r>
              <a:rPr lang="en-US" b="1" dirty="0" smtClean="0">
                <a:solidFill>
                  <a:srgbClr val="FFFF00"/>
                </a:solidFill>
              </a:rPr>
              <a:t> </a:t>
            </a:r>
          </a:p>
          <a:p>
            <a:pPr marL="465138" indent="-465138" algn="just">
              <a:spcBef>
                <a:spcPts val="1200"/>
              </a:spcBef>
              <a:buFont typeface="Wingdings" pitchFamily="2" charset="2"/>
              <a:buChar char="Ø"/>
            </a:pPr>
            <a:r>
              <a:rPr lang="en-US" b="1" dirty="0" smtClean="0">
                <a:solidFill>
                  <a:schemeClr val="bg1"/>
                </a:solidFill>
              </a:rPr>
              <a:t>THE FOLLOWING CATEGORIES OF MEMBERS ARE NOT ELIGIBLE TO VOTE :-</a:t>
            </a:r>
            <a:endParaRPr lang="en-US" b="1" dirty="0" smtClean="0"/>
          </a:p>
          <a:p>
            <a:pPr marL="914400" indent="-449263" algn="just">
              <a:spcBef>
                <a:spcPts val="1200"/>
              </a:spcBef>
              <a:buFont typeface="Wingdings" pitchFamily="2" charset="2"/>
              <a:buChar char="ü"/>
            </a:pPr>
            <a:r>
              <a:rPr lang="en-US" b="1" dirty="0" smtClean="0">
                <a:solidFill>
                  <a:srgbClr val="FFFF00"/>
                </a:solidFill>
              </a:rPr>
              <a:t>A MEMBER WHO HAS FAILED TO PAY THE ANNUAL DUES, BY 31 MAR OF THE YEAR WILL BE AUTOMATICALLY DISQUALIFIED FROM VOTING RIGHTS IN ENSUING GENERAL ASSEMBLY/ EXTRA ORDINARY GENERAL BODY MEETING.</a:t>
            </a:r>
          </a:p>
          <a:p>
            <a:pPr marL="914400" lvl="0" indent="-449263" algn="just">
              <a:spcBef>
                <a:spcPts val="1200"/>
              </a:spcBef>
              <a:buFont typeface="Wingdings" pitchFamily="2" charset="2"/>
              <a:buChar char="ü"/>
            </a:pPr>
            <a:r>
              <a:rPr lang="en-US" b="1" dirty="0" smtClean="0">
                <a:solidFill>
                  <a:schemeClr val="bg1"/>
                </a:solidFill>
              </a:rPr>
              <a:t>MEMBERS UNDER SUSPENSION ARE NOT ELIGIBLE TO VOTE. </a:t>
            </a:r>
          </a:p>
          <a:p>
            <a:pPr marL="914400" indent="-449263" algn="just">
              <a:spcBef>
                <a:spcPts val="1200"/>
              </a:spcBef>
              <a:buFont typeface="Wingdings" pitchFamily="2" charset="2"/>
              <a:buChar char="ü"/>
            </a:pPr>
            <a:r>
              <a:rPr lang="en-US" b="1" dirty="0" smtClean="0">
                <a:solidFill>
                  <a:srgbClr val="FFFF00"/>
                </a:solidFill>
              </a:rPr>
              <a:t>HONORARY PRESIDENT, HONORARY VICE PRESIDENT AND OTHER HONORARY MEMBERS AND EX-OFFICIO MEMBERS DO NOT HAVE VOTING RIGHTS.</a:t>
            </a:r>
          </a:p>
          <a:p>
            <a:pPr marL="914400" lvl="0" indent="-449263" algn="just">
              <a:spcBef>
                <a:spcPts val="1200"/>
              </a:spcBef>
              <a:buFont typeface="Wingdings" pitchFamily="2" charset="2"/>
              <a:buChar char="ü"/>
            </a:pPr>
            <a:r>
              <a:rPr lang="en-US" b="1" dirty="0" smtClean="0">
                <a:solidFill>
                  <a:schemeClr val="bg1"/>
                </a:solidFill>
              </a:rPr>
              <a:t>STATE ASSOCIATIONS WITH PROVISIONAL MEMBERSHIP DO NOT HAVE VOTING RIGHTS.</a:t>
            </a:r>
          </a:p>
          <a:p>
            <a:pPr marL="914400" lvl="0" indent="-449263" algn="just">
              <a:spcBef>
                <a:spcPts val="1200"/>
              </a:spcBef>
              <a:buFont typeface="Wingdings" pitchFamily="2" charset="2"/>
              <a:buChar char="ü"/>
            </a:pPr>
            <a:r>
              <a:rPr lang="en-US" b="1" dirty="0" smtClean="0">
                <a:solidFill>
                  <a:srgbClr val="FFFF00"/>
                </a:solidFill>
              </a:rPr>
              <a:t>ANY OTHER CATEGORY MENTIONED IN THE STATUTES.</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8" name="Picture 57346"/>
          <p:cNvPicPr>
            <a:picLocks noChangeAspect="1"/>
          </p:cNvPicPr>
          <p:nvPr/>
        </p:nvPicPr>
        <p:blipFill>
          <a:blip r:embed="rId2"/>
          <a:srcRect/>
          <a:stretch>
            <a:fillRect/>
          </a:stretch>
        </p:blipFill>
        <p:spPr bwMode="auto">
          <a:xfrm>
            <a:off x="0" y="0"/>
            <a:ext cx="762000" cy="685800"/>
          </a:xfrm>
          <a:prstGeom prst="rect">
            <a:avLst/>
          </a:prstGeom>
          <a:noFill/>
          <a:ln w="9525">
            <a:noFill/>
            <a:miter lim="800000"/>
            <a:headEnd/>
            <a:tailEnd/>
          </a:ln>
        </p:spPr>
      </p:pic>
      <p:sp>
        <p:nvSpPr>
          <p:cNvPr id="75779" name="Rectangle 57347"/>
          <p:cNvSpPr>
            <a:spLocks/>
          </p:cNvSpPr>
          <p:nvPr/>
        </p:nvSpPr>
        <p:spPr bwMode="auto">
          <a:xfrm>
            <a:off x="736600" y="0"/>
            <a:ext cx="8229600" cy="685800"/>
          </a:xfrm>
          <a:prstGeom prst="rect">
            <a:avLst/>
          </a:prstGeom>
          <a:noFill/>
          <a:ln w="9525">
            <a:noFill/>
            <a:miter lim="800000"/>
            <a:headEnd/>
            <a:tailEnd/>
          </a:ln>
        </p:spPr>
        <p:txBody>
          <a:bodyPr anchor="ctr"/>
          <a:lstStyle/>
          <a:p>
            <a:pPr marL="465138" lvl="2" indent="-465138" algn="ctr">
              <a:spcBef>
                <a:spcPts val="1200"/>
              </a:spcBef>
              <a:defRPr/>
            </a:pPr>
            <a:r>
              <a:rPr lang="en-US" sz="3600" b="1" u="sng" dirty="0" smtClean="0">
                <a:solidFill>
                  <a:srgbClr val="FFFF00"/>
                </a:solidFill>
              </a:rPr>
              <a:t>ELECTIONS BYE  LAWS</a:t>
            </a:r>
            <a:endParaRPr lang="en-US" sz="3600" b="1" dirty="0">
              <a:solidFill>
                <a:srgbClr val="FFFF00"/>
              </a:solidFill>
              <a:latin typeface="Arial" pitchFamily="34" charset="0"/>
              <a:cs typeface="Arial" pitchFamily="34" charset="0"/>
            </a:endParaRPr>
          </a:p>
        </p:txBody>
      </p:sp>
      <p:sp>
        <p:nvSpPr>
          <p:cNvPr id="5" name="TextBox 4"/>
          <p:cNvSpPr txBox="1"/>
          <p:nvPr/>
        </p:nvSpPr>
        <p:spPr>
          <a:xfrm>
            <a:off x="0" y="685801"/>
            <a:ext cx="9144000" cy="6273512"/>
          </a:xfrm>
          <a:prstGeom prst="rect">
            <a:avLst/>
          </a:prstGeom>
          <a:noFill/>
          <a:ln>
            <a:solidFill>
              <a:schemeClr val="accent1"/>
            </a:solidFill>
          </a:ln>
        </p:spPr>
        <p:txBody>
          <a:bodyPr wrap="square">
            <a:spAutoFit/>
            <a:scene3d>
              <a:camera prst="orthographicFront"/>
              <a:lightRig rig="sunset" dir="t"/>
            </a:scene3d>
          </a:bodyPr>
          <a:lstStyle/>
          <a:p>
            <a:pPr>
              <a:spcBef>
                <a:spcPts val="1000"/>
              </a:spcBef>
            </a:pPr>
            <a:r>
              <a:rPr lang="en-US" b="1" u="sng" dirty="0" smtClean="0">
                <a:solidFill>
                  <a:schemeClr val="bg1"/>
                </a:solidFill>
              </a:rPr>
              <a:t>VOTES/ PROXY VOTES</a:t>
            </a:r>
            <a:endParaRPr lang="en-US" b="1" dirty="0" smtClean="0">
              <a:solidFill>
                <a:schemeClr val="bg1"/>
              </a:solidFill>
            </a:endParaRPr>
          </a:p>
          <a:p>
            <a:pPr marL="914400" indent="-449263" algn="just">
              <a:spcBef>
                <a:spcPts val="1000"/>
              </a:spcBef>
              <a:buFont typeface="Wingdings" pitchFamily="2" charset="2"/>
              <a:buChar char="ü"/>
            </a:pPr>
            <a:r>
              <a:rPr lang="en-US" b="1" dirty="0" smtClean="0">
                <a:solidFill>
                  <a:srgbClr val="FFFF00"/>
                </a:solidFill>
              </a:rPr>
              <a:t>ALL INDIVIDUAL/LIFE MEMBERS WILL HAVE ONE VOTE. HE/SHE CAN HOLD PROXY OF MAXIMUM OF ONE OTHER INDIVIDUALS/LIFE MEMBER.</a:t>
            </a:r>
          </a:p>
          <a:p>
            <a:pPr marL="914400" lvl="0" indent="-449263" algn="just">
              <a:spcBef>
                <a:spcPts val="1000"/>
              </a:spcBef>
              <a:buFont typeface="Wingdings" pitchFamily="2" charset="2"/>
              <a:buChar char="ü"/>
            </a:pPr>
            <a:r>
              <a:rPr lang="en-US" b="1" dirty="0" smtClean="0">
                <a:solidFill>
                  <a:schemeClr val="bg1"/>
                </a:solidFill>
              </a:rPr>
              <a:t>EACH STATE ASSOCIATION, INSTITUTION, CLUB OR UNIT HAS TWO VOTES AND WILL BE REPRESENTED BY A DELEGATE (ENDORSED BY AN OFFICE-BEARER). A STATE ASSOCIATION  /INDIVIDUAL/CLUB/UNIT MAY SENT PROXY THROUGH THE DELEGATE OF ANOTHER STATE ASSOCIATION/INDIVIDUAL /CLUB/UNIT. NO UNIT DELEGATE CAN HOLD MORE THAN ONE PROXY OF TWO VOTES IN ADDITION TO THEIR OWN.   </a:t>
            </a:r>
            <a:endParaRPr lang="en-US" b="1" dirty="0" smtClean="0"/>
          </a:p>
          <a:p>
            <a:pPr>
              <a:spcBef>
                <a:spcPts val="1000"/>
              </a:spcBef>
            </a:pPr>
            <a:r>
              <a:rPr lang="en-US" b="1" u="sng" dirty="0" smtClean="0">
                <a:solidFill>
                  <a:schemeClr val="bg1"/>
                </a:solidFill>
              </a:rPr>
              <a:t>BALLOT PAPERS</a:t>
            </a:r>
            <a:endParaRPr lang="en-US" b="1" dirty="0" smtClean="0">
              <a:solidFill>
                <a:schemeClr val="bg1"/>
              </a:solidFill>
            </a:endParaRPr>
          </a:p>
          <a:p>
            <a:pPr marL="465138" indent="-465138" algn="just">
              <a:spcBef>
                <a:spcPts val="1000"/>
              </a:spcBef>
              <a:buFont typeface="Wingdings" pitchFamily="2" charset="2"/>
              <a:buChar char="Ø"/>
            </a:pPr>
            <a:r>
              <a:rPr lang="en-US" b="1" dirty="0" smtClean="0">
                <a:solidFill>
                  <a:srgbClr val="FFFF00"/>
                </a:solidFill>
              </a:rPr>
              <a:t>ON FINALIZATION OF THE LIST OF CONTESTANTS, THE DRAFT FOR PRINTING OF BALLOT PAPERS IS TO BE APPROVED BY VICE PRESIDENT (ADMINISTRATION).  THE NAMES WILL BE PRINTED IN ORDER OF MEMBERSHIP NUMBER SENIORITY. THE BALLOTS ARE ASSIGNED A COLOR CODE FOR VARIOUS POSTS. </a:t>
            </a:r>
          </a:p>
          <a:p>
            <a:pPr marL="465138" indent="-465138" algn="just">
              <a:spcBef>
                <a:spcPts val="1000"/>
              </a:spcBef>
              <a:buFont typeface="Wingdings" pitchFamily="2" charset="2"/>
              <a:buChar char="Ø"/>
            </a:pPr>
            <a:r>
              <a:rPr lang="en-US" b="1" dirty="0" smtClean="0">
                <a:solidFill>
                  <a:schemeClr val="bg1"/>
                </a:solidFill>
              </a:rPr>
              <a:t>THE BALLOT PAPERS, ON RECEIPT, ARE TO BE CHECKED FOR CORRECTNESS.  EACH BALLOT PAPER IS TO BE STAMPED WITH THE </a:t>
            </a:r>
            <a:r>
              <a:rPr lang="en-US" b="1" dirty="0" err="1" smtClean="0">
                <a:solidFill>
                  <a:schemeClr val="bg1"/>
                </a:solidFill>
              </a:rPr>
              <a:t>EFI</a:t>
            </a:r>
            <a:r>
              <a:rPr lang="en-US" b="1" dirty="0" smtClean="0">
                <a:solidFill>
                  <a:schemeClr val="bg1"/>
                </a:solidFill>
              </a:rPr>
              <a:t> ROUND RUBBERSTAMP AND INITIALED BY THE PRESIDENT/MEMBER OF THE ELECTION COMMISSION.</a:t>
            </a:r>
            <a:endParaRPr lang="en-US" b="1" dirty="0" smtClean="0"/>
          </a:p>
        </p:txBody>
      </p:sp>
      <p:cxnSp>
        <p:nvCxnSpPr>
          <p:cNvPr id="7" name="Straight Connector 6"/>
          <p:cNvCxnSpPr/>
          <p:nvPr/>
        </p:nvCxnSpPr>
        <p:spPr bwMode="auto">
          <a:xfrm>
            <a:off x="994230" y="1542150"/>
            <a:ext cx="8077200" cy="1588"/>
          </a:xfrm>
          <a:prstGeom prst="line">
            <a:avLst/>
          </a:prstGeom>
          <a:noFill/>
          <a:ln w="28575">
            <a:solidFill>
              <a:srgbClr val="FF0000"/>
            </a:solidFill>
            <a:miter lim="800000"/>
            <a:headEnd/>
            <a:tailEnd/>
          </a:ln>
        </p:spPr>
      </p:cxnSp>
      <p:cxnSp>
        <p:nvCxnSpPr>
          <p:cNvPr id="8" name="Straight Connector 7"/>
          <p:cNvCxnSpPr/>
          <p:nvPr/>
        </p:nvCxnSpPr>
        <p:spPr bwMode="auto">
          <a:xfrm>
            <a:off x="1019628" y="1814286"/>
            <a:ext cx="990600" cy="1588"/>
          </a:xfrm>
          <a:prstGeom prst="line">
            <a:avLst/>
          </a:prstGeom>
          <a:noFill/>
          <a:ln w="28575">
            <a:solidFill>
              <a:srgbClr val="FF0000"/>
            </a:solidFill>
            <a:miter lim="800000"/>
            <a:headEnd/>
            <a:tailEnd/>
          </a:ln>
        </p:spPr>
      </p:cxnSp>
      <p:cxnSp>
        <p:nvCxnSpPr>
          <p:cNvPr id="10" name="Straight Connector 9"/>
          <p:cNvCxnSpPr/>
          <p:nvPr/>
        </p:nvCxnSpPr>
        <p:spPr bwMode="auto">
          <a:xfrm>
            <a:off x="7587342" y="1266372"/>
            <a:ext cx="1447800" cy="1588"/>
          </a:xfrm>
          <a:prstGeom prst="line">
            <a:avLst/>
          </a:prstGeom>
          <a:noFill/>
          <a:ln w="28575">
            <a:solidFill>
              <a:srgbClr val="FF0000"/>
            </a:solidFill>
            <a:miter lim="800000"/>
            <a:headEnd/>
            <a:tailEnd/>
          </a:ln>
        </p:spPr>
      </p:cxnSp>
      <p:cxnSp>
        <p:nvCxnSpPr>
          <p:cNvPr id="15" name="Straight Connector 14"/>
          <p:cNvCxnSpPr/>
          <p:nvPr/>
        </p:nvCxnSpPr>
        <p:spPr bwMode="auto">
          <a:xfrm>
            <a:off x="1008744" y="3037122"/>
            <a:ext cx="7982856" cy="10878"/>
          </a:xfrm>
          <a:prstGeom prst="line">
            <a:avLst/>
          </a:prstGeom>
          <a:noFill/>
          <a:ln w="28575">
            <a:solidFill>
              <a:srgbClr val="FF0000"/>
            </a:solidFill>
            <a:miter lim="800000"/>
            <a:headEnd/>
            <a:tailEnd/>
          </a:ln>
        </p:spPr>
      </p:cxnSp>
      <p:cxnSp>
        <p:nvCxnSpPr>
          <p:cNvPr id="16" name="Straight Connector 15"/>
          <p:cNvCxnSpPr/>
          <p:nvPr/>
        </p:nvCxnSpPr>
        <p:spPr bwMode="auto">
          <a:xfrm>
            <a:off x="979716" y="3312894"/>
            <a:ext cx="8077200" cy="1588"/>
          </a:xfrm>
          <a:prstGeom prst="line">
            <a:avLst/>
          </a:prstGeom>
          <a:noFill/>
          <a:ln w="28575">
            <a:solidFill>
              <a:srgbClr val="FF0000"/>
            </a:solidFill>
            <a:miter lim="800000"/>
            <a:headEnd/>
            <a:tailEnd/>
          </a:ln>
        </p:spPr>
      </p:cxnSp>
      <p:cxnSp>
        <p:nvCxnSpPr>
          <p:cNvPr id="17" name="Straight Connector 16"/>
          <p:cNvCxnSpPr/>
          <p:nvPr/>
        </p:nvCxnSpPr>
        <p:spPr bwMode="auto">
          <a:xfrm flipV="1">
            <a:off x="1008744" y="3581400"/>
            <a:ext cx="7754256" cy="7266"/>
          </a:xfrm>
          <a:prstGeom prst="line">
            <a:avLst/>
          </a:prstGeom>
          <a:noFill/>
          <a:ln w="28575">
            <a:solidFill>
              <a:srgbClr val="FF0000"/>
            </a:solidFill>
            <a:miter lim="800000"/>
            <a:headEnd/>
            <a:tailEnd/>
          </a:ln>
        </p:spPr>
      </p:cxnSp>
      <p:cxnSp>
        <p:nvCxnSpPr>
          <p:cNvPr id="19" name="Straight Connector 18"/>
          <p:cNvCxnSpPr/>
          <p:nvPr/>
        </p:nvCxnSpPr>
        <p:spPr bwMode="auto">
          <a:xfrm flipV="1">
            <a:off x="3585030" y="2743200"/>
            <a:ext cx="5406570" cy="29028"/>
          </a:xfrm>
          <a:prstGeom prst="line">
            <a:avLst/>
          </a:prstGeom>
          <a:noFill/>
          <a:ln w="28575">
            <a:solidFill>
              <a:srgbClr val="FF0000"/>
            </a:solidFill>
            <a:miter lim="800000"/>
            <a:headEnd/>
            <a:tailEnd/>
          </a:ln>
        </p:spPr>
      </p:cxnSp>
      <p:cxnSp>
        <p:nvCxnSpPr>
          <p:cNvPr id="13" name="Straight Connector 12"/>
          <p:cNvCxnSpPr/>
          <p:nvPr/>
        </p:nvCxnSpPr>
        <p:spPr bwMode="auto">
          <a:xfrm>
            <a:off x="1023258" y="838200"/>
            <a:ext cx="1600200" cy="1588"/>
          </a:xfrm>
          <a:prstGeom prst="line">
            <a:avLst/>
          </a:prstGeom>
          <a:noFill/>
          <a:ln w="28575">
            <a:solidFill>
              <a:srgbClr val="FF0000"/>
            </a:solidFill>
            <a:miter lim="800000"/>
            <a:headEnd/>
            <a:tailEnd/>
          </a:ln>
        </p:spPr>
      </p:cxn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8" name="Picture 57346"/>
          <p:cNvPicPr>
            <a:picLocks noChangeAspect="1"/>
          </p:cNvPicPr>
          <p:nvPr/>
        </p:nvPicPr>
        <p:blipFill>
          <a:blip r:embed="rId2"/>
          <a:srcRect/>
          <a:stretch>
            <a:fillRect/>
          </a:stretch>
        </p:blipFill>
        <p:spPr bwMode="auto">
          <a:xfrm>
            <a:off x="0" y="0"/>
            <a:ext cx="762000" cy="685800"/>
          </a:xfrm>
          <a:prstGeom prst="rect">
            <a:avLst/>
          </a:prstGeom>
          <a:noFill/>
          <a:ln w="9525">
            <a:noFill/>
            <a:miter lim="800000"/>
            <a:headEnd/>
            <a:tailEnd/>
          </a:ln>
        </p:spPr>
      </p:pic>
      <p:sp>
        <p:nvSpPr>
          <p:cNvPr id="75779" name="Rectangle 57347"/>
          <p:cNvSpPr>
            <a:spLocks/>
          </p:cNvSpPr>
          <p:nvPr/>
        </p:nvSpPr>
        <p:spPr bwMode="auto">
          <a:xfrm>
            <a:off x="736600" y="0"/>
            <a:ext cx="8229600" cy="685800"/>
          </a:xfrm>
          <a:prstGeom prst="rect">
            <a:avLst/>
          </a:prstGeom>
          <a:noFill/>
          <a:ln w="9525">
            <a:noFill/>
            <a:miter lim="800000"/>
            <a:headEnd/>
            <a:tailEnd/>
          </a:ln>
        </p:spPr>
        <p:txBody>
          <a:bodyPr anchor="ctr"/>
          <a:lstStyle/>
          <a:p>
            <a:pPr marL="465138" lvl="2" indent="-465138" algn="ctr">
              <a:spcBef>
                <a:spcPts val="1200"/>
              </a:spcBef>
              <a:defRPr/>
            </a:pPr>
            <a:r>
              <a:rPr lang="en-US" sz="3600" b="1" u="sng" dirty="0" smtClean="0">
                <a:solidFill>
                  <a:srgbClr val="FFFF00"/>
                </a:solidFill>
              </a:rPr>
              <a:t>ELECTIONS BYE  LAWS</a:t>
            </a:r>
            <a:endParaRPr lang="en-US" sz="3600" b="1" dirty="0">
              <a:solidFill>
                <a:srgbClr val="FFFF00"/>
              </a:solidFill>
              <a:latin typeface="Arial" pitchFamily="34" charset="0"/>
              <a:cs typeface="Arial" pitchFamily="34" charset="0"/>
            </a:endParaRPr>
          </a:p>
        </p:txBody>
      </p:sp>
      <p:sp>
        <p:nvSpPr>
          <p:cNvPr id="5" name="TextBox 4"/>
          <p:cNvSpPr txBox="1"/>
          <p:nvPr/>
        </p:nvSpPr>
        <p:spPr>
          <a:xfrm>
            <a:off x="0" y="685800"/>
            <a:ext cx="9144000" cy="6186309"/>
          </a:xfrm>
          <a:prstGeom prst="rect">
            <a:avLst/>
          </a:prstGeom>
          <a:noFill/>
          <a:ln>
            <a:solidFill>
              <a:schemeClr val="accent1"/>
            </a:solidFill>
          </a:ln>
        </p:spPr>
        <p:txBody>
          <a:bodyPr wrap="square">
            <a:spAutoFit/>
            <a:scene3d>
              <a:camera prst="orthographicFront"/>
              <a:lightRig rig="sunset" dir="t"/>
            </a:scene3d>
          </a:bodyPr>
          <a:lstStyle/>
          <a:p>
            <a:pPr>
              <a:spcBef>
                <a:spcPts val="1800"/>
              </a:spcBef>
            </a:pPr>
            <a:r>
              <a:rPr lang="en-US" b="1" u="sng" dirty="0" smtClean="0">
                <a:solidFill>
                  <a:schemeClr val="bg1"/>
                </a:solidFill>
              </a:rPr>
              <a:t>CANVASSING</a:t>
            </a:r>
            <a:endParaRPr lang="en-US" b="1" dirty="0" smtClean="0">
              <a:solidFill>
                <a:schemeClr val="bg1"/>
              </a:solidFill>
            </a:endParaRPr>
          </a:p>
          <a:p>
            <a:pPr marL="465138" indent="-465138" algn="just">
              <a:spcBef>
                <a:spcPts val="1800"/>
              </a:spcBef>
              <a:buFont typeface="Wingdings" pitchFamily="2" charset="2"/>
              <a:buChar char="Ø"/>
            </a:pPr>
            <a:r>
              <a:rPr lang="en-US" b="1" dirty="0" smtClean="0">
                <a:solidFill>
                  <a:srgbClr val="FFFF00"/>
                </a:solidFill>
              </a:rPr>
              <a:t>NO CANVASSING IS PERMITTED ON THE DAY OF ELECTIONS WITHIN THE COMPLETE AREA OF THE VENUE OF ELECTIONS. THE CANDIDATE OR THEIR SUPPORTERS ARE PROHIBITED FROM CANVASSING IN ANY MANNER AND ISSUING ANY POSTERS, PAMPHLETS, HAND BILLS OR ANY OTHER ELECTION MATERIAL IN SUPPORT OF THEIR CANDIDATURE WITHIN THE PREMISES OF THE VENUE OF ELECTIONS. THIS WILL BE SUPERVISED BY THE ELECTION COMMISSION ON THE DAY OF THE POLLING.  VIOLATION OF THIS WILL RESULT IN DISQUALIFICATION OF THE CANDIDATE.</a:t>
            </a:r>
          </a:p>
          <a:p>
            <a:pPr>
              <a:spcBef>
                <a:spcPts val="1800"/>
              </a:spcBef>
            </a:pPr>
            <a:r>
              <a:rPr lang="en-US" b="1" dirty="0" smtClean="0"/>
              <a:t> </a:t>
            </a:r>
            <a:r>
              <a:rPr lang="en-US" b="1" u="sng" dirty="0" smtClean="0">
                <a:solidFill>
                  <a:srgbClr val="FFFF00"/>
                </a:solidFill>
              </a:rPr>
              <a:t>PRESENCE OF CONTESTANTS OR THEIR REPRESENTATIVES</a:t>
            </a:r>
            <a:endParaRPr lang="en-US" b="1" dirty="0" smtClean="0">
              <a:solidFill>
                <a:srgbClr val="FFFF00"/>
              </a:solidFill>
            </a:endParaRPr>
          </a:p>
          <a:p>
            <a:pPr marL="465138" indent="-465138" algn="just">
              <a:spcBef>
                <a:spcPts val="1800"/>
              </a:spcBef>
              <a:buFont typeface="Wingdings" pitchFamily="2" charset="2"/>
              <a:buChar char="Ø"/>
            </a:pPr>
            <a:r>
              <a:rPr lang="en-US" b="1" dirty="0" smtClean="0">
                <a:solidFill>
                  <a:schemeClr val="bg1"/>
                </a:solidFill>
              </a:rPr>
              <a:t>THE MEMBERS CONTESTING THE ELECTION OR THEIR AUTHORIZED REPRESENTATIVE,  (ONLY </a:t>
            </a:r>
            <a:r>
              <a:rPr lang="en-US" b="1" dirty="0" err="1" smtClean="0">
                <a:solidFill>
                  <a:schemeClr val="bg1"/>
                </a:solidFill>
              </a:rPr>
              <a:t>EFI</a:t>
            </a:r>
            <a:r>
              <a:rPr lang="en-US" b="1" dirty="0" smtClean="0">
                <a:solidFill>
                  <a:schemeClr val="bg1"/>
                </a:solidFill>
              </a:rPr>
              <a:t> MEMBER) DULY AUTHENTICATED AND PERMITTED BY ELECTION COMMISSION IN WRITING,  CAN BE PRESENT AT THE FOLLOWING STAGES ONLY: -</a:t>
            </a:r>
            <a:endParaRPr lang="en-US" b="1" dirty="0" smtClean="0"/>
          </a:p>
          <a:p>
            <a:pPr marL="914400" indent="-449263" algn="just">
              <a:spcBef>
                <a:spcPts val="1800"/>
              </a:spcBef>
              <a:buFont typeface="Wingdings" pitchFamily="2" charset="2"/>
              <a:buChar char="ü"/>
            </a:pPr>
            <a:r>
              <a:rPr lang="en-US" b="1" dirty="0" smtClean="0">
                <a:solidFill>
                  <a:srgbClr val="FFFF00"/>
                </a:solidFill>
              </a:rPr>
              <a:t>PRIOR TO VOTING TO VERIFY THAT BALLOT BOXES ARE INTACT.</a:t>
            </a:r>
          </a:p>
          <a:p>
            <a:pPr marL="914400" indent="-449263" algn="just">
              <a:spcBef>
                <a:spcPts val="1800"/>
              </a:spcBef>
              <a:buFont typeface="Wingdings" pitchFamily="2" charset="2"/>
              <a:buChar char="ü"/>
            </a:pPr>
            <a:r>
              <a:rPr lang="en-US" b="1" dirty="0" smtClean="0">
                <a:solidFill>
                  <a:schemeClr val="bg1"/>
                </a:solidFill>
              </a:rPr>
              <a:t>AFTER VOTING WHEN BALLOT BOXES ARE OPENED.</a:t>
            </a:r>
          </a:p>
          <a:p>
            <a:pPr marL="914400" indent="-449263" algn="just">
              <a:spcBef>
                <a:spcPts val="1800"/>
              </a:spcBef>
              <a:buFont typeface="Wingdings" pitchFamily="2" charset="2"/>
              <a:buChar char="ü"/>
            </a:pPr>
            <a:r>
              <a:rPr lang="en-US" b="1" dirty="0" smtClean="0">
                <a:solidFill>
                  <a:srgbClr val="FFFF00"/>
                </a:solidFill>
              </a:rPr>
              <a:t>DURING COUNTING OF VOTES.</a:t>
            </a:r>
            <a:r>
              <a:rPr lang="en-US" dirty="0" smtClean="0">
                <a:solidFill>
                  <a:srgbClr val="FFFF00"/>
                </a:solidFill>
              </a:rPr>
              <a:t>				</a:t>
            </a:r>
            <a:endParaRPr lang="en-US" b="1" dirty="0" smtClean="0">
              <a:solidFill>
                <a:srgbClr val="FFFF00"/>
              </a:solidFill>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8" name="Picture 57346"/>
          <p:cNvPicPr>
            <a:picLocks noChangeAspect="1"/>
          </p:cNvPicPr>
          <p:nvPr/>
        </p:nvPicPr>
        <p:blipFill>
          <a:blip r:embed="rId2"/>
          <a:srcRect/>
          <a:stretch>
            <a:fillRect/>
          </a:stretch>
        </p:blipFill>
        <p:spPr bwMode="auto">
          <a:xfrm>
            <a:off x="0" y="0"/>
            <a:ext cx="762000" cy="685800"/>
          </a:xfrm>
          <a:prstGeom prst="rect">
            <a:avLst/>
          </a:prstGeom>
          <a:noFill/>
          <a:ln w="9525">
            <a:noFill/>
            <a:miter lim="800000"/>
            <a:headEnd/>
            <a:tailEnd/>
          </a:ln>
        </p:spPr>
      </p:pic>
      <p:sp>
        <p:nvSpPr>
          <p:cNvPr id="75779" name="Rectangle 57347"/>
          <p:cNvSpPr>
            <a:spLocks/>
          </p:cNvSpPr>
          <p:nvPr/>
        </p:nvSpPr>
        <p:spPr bwMode="auto">
          <a:xfrm>
            <a:off x="736600" y="0"/>
            <a:ext cx="8229600" cy="685800"/>
          </a:xfrm>
          <a:prstGeom prst="rect">
            <a:avLst/>
          </a:prstGeom>
          <a:noFill/>
          <a:ln w="9525">
            <a:noFill/>
            <a:miter lim="800000"/>
            <a:headEnd/>
            <a:tailEnd/>
          </a:ln>
        </p:spPr>
        <p:txBody>
          <a:bodyPr anchor="ctr"/>
          <a:lstStyle/>
          <a:p>
            <a:pPr marL="465138" lvl="2" indent="-465138" algn="ctr">
              <a:spcBef>
                <a:spcPts val="1200"/>
              </a:spcBef>
              <a:defRPr/>
            </a:pPr>
            <a:r>
              <a:rPr lang="en-US" sz="3600" b="1" u="sng" dirty="0" smtClean="0">
                <a:solidFill>
                  <a:srgbClr val="FFFF00"/>
                </a:solidFill>
              </a:rPr>
              <a:t>ELECTIONS BYE  LAWS</a:t>
            </a:r>
            <a:endParaRPr lang="en-US" sz="3600" b="1" dirty="0">
              <a:solidFill>
                <a:srgbClr val="FFFF00"/>
              </a:solidFill>
              <a:latin typeface="Arial" pitchFamily="34" charset="0"/>
              <a:cs typeface="Arial" pitchFamily="34" charset="0"/>
            </a:endParaRPr>
          </a:p>
        </p:txBody>
      </p:sp>
      <p:sp>
        <p:nvSpPr>
          <p:cNvPr id="5" name="TextBox 4"/>
          <p:cNvSpPr txBox="1"/>
          <p:nvPr/>
        </p:nvSpPr>
        <p:spPr>
          <a:xfrm>
            <a:off x="0" y="692289"/>
            <a:ext cx="9144000" cy="6286336"/>
          </a:xfrm>
          <a:prstGeom prst="rect">
            <a:avLst/>
          </a:prstGeom>
          <a:noFill/>
          <a:ln>
            <a:solidFill>
              <a:schemeClr val="accent1"/>
            </a:solidFill>
          </a:ln>
        </p:spPr>
        <p:txBody>
          <a:bodyPr wrap="square">
            <a:spAutoFit/>
            <a:scene3d>
              <a:camera prst="orthographicFront"/>
              <a:lightRig rig="sunset" dir="t"/>
            </a:scene3d>
          </a:bodyPr>
          <a:lstStyle/>
          <a:p>
            <a:pPr>
              <a:spcBef>
                <a:spcPts val="900"/>
              </a:spcBef>
            </a:pPr>
            <a:r>
              <a:rPr lang="en-US" sz="2000" b="1" u="sng" dirty="0" smtClean="0">
                <a:solidFill>
                  <a:srgbClr val="FFFF00"/>
                </a:solidFill>
              </a:rPr>
              <a:t>CASTING OF VOTES AND COUNTING</a:t>
            </a:r>
            <a:endParaRPr lang="en-US" sz="2000" b="1" dirty="0" smtClean="0">
              <a:solidFill>
                <a:srgbClr val="FFFF00"/>
              </a:solidFill>
            </a:endParaRPr>
          </a:p>
          <a:p>
            <a:pPr marL="465138" indent="-465138" algn="just">
              <a:spcBef>
                <a:spcPts val="900"/>
              </a:spcBef>
              <a:buFont typeface="Wingdings" pitchFamily="2" charset="2"/>
              <a:buChar char="Ø"/>
            </a:pPr>
            <a:r>
              <a:rPr lang="en-US" sz="2000" b="1" dirty="0" smtClean="0">
                <a:solidFill>
                  <a:schemeClr val="bg1"/>
                </a:solidFill>
              </a:rPr>
              <a:t>THE ELECTION COMMISSION STAFF BEFORE ISSUING THE BALLOT PAPER TO THE MEMBER WILL ENSURE THAT THE MEMBER IS IN POSSESSION OF HIS MEMBERSHIP CARD, IS NOT A DEFAULTER AND IS NOT UNDER SUSPENSION. THE BALLOT PAPERS WILL BE COLLECTED BY THE MEMBERS </a:t>
            </a:r>
            <a:r>
              <a:rPr lang="en-US" sz="2000" b="1" dirty="0" smtClean="0">
                <a:solidFill>
                  <a:srgbClr val="00FF00"/>
                </a:solidFill>
              </a:rPr>
              <a:t>AUTH DELEGATE (ENDORSED BY AN OFFICE BEARER)</a:t>
            </a:r>
            <a:r>
              <a:rPr lang="en-US" sz="2000" b="1" dirty="0" smtClean="0">
                <a:solidFill>
                  <a:schemeClr val="bg1"/>
                </a:solidFill>
              </a:rPr>
              <a:t> AFTER DULY SIGNING ON THE MEMBERSHIP ROLL.  VOTES WILL BE CAST UNDER THE SUPERVISION OF THE ELECTION COMMISSION.  </a:t>
            </a:r>
          </a:p>
          <a:p>
            <a:pPr marL="465138" indent="-465138" algn="just">
              <a:spcBef>
                <a:spcPts val="900"/>
              </a:spcBef>
              <a:buFont typeface="Wingdings" pitchFamily="2" charset="2"/>
              <a:buChar char="Ø"/>
            </a:pPr>
            <a:r>
              <a:rPr lang="en-US" sz="2000" b="1" dirty="0" smtClean="0">
                <a:solidFill>
                  <a:srgbClr val="FFFF00"/>
                </a:solidFill>
              </a:rPr>
              <a:t>MARKING OF BALLOT PAPERS BY VOTERS WILL BE BY THE MARKERS POSITIONED IN THE VOTING BOOTH.</a:t>
            </a:r>
          </a:p>
          <a:p>
            <a:pPr marL="465138" indent="-465138" algn="just">
              <a:spcBef>
                <a:spcPts val="900"/>
              </a:spcBef>
              <a:buFont typeface="Wingdings" pitchFamily="2" charset="2"/>
              <a:buChar char="Ø"/>
            </a:pPr>
            <a:r>
              <a:rPr lang="en-US" sz="2000" b="1" dirty="0" smtClean="0">
                <a:solidFill>
                  <a:schemeClr val="bg1"/>
                </a:solidFill>
              </a:rPr>
              <a:t>BALLOT BOXES WITH NECESSARY MATERIAL WILL BE PLACED AT THE ELECTION VENUE.  THESE BOXES WILL BE SEALED AND AFTER VOTES ARE CAST, </a:t>
            </a:r>
            <a:r>
              <a:rPr lang="en-US" sz="2000" b="1" dirty="0" smtClean="0">
                <a:solidFill>
                  <a:srgbClr val="00FF00"/>
                </a:solidFill>
              </a:rPr>
              <a:t>(LAST TIME FOR CASTING THE VOTE IS 1600H)</a:t>
            </a:r>
            <a:r>
              <a:rPr lang="en-US" sz="2000" b="1" dirty="0" smtClean="0">
                <a:solidFill>
                  <a:schemeClr val="bg1"/>
                </a:solidFill>
              </a:rPr>
              <a:t> BOXES WILL BE OPENED BY THE ELECTION COMMISSION IN THE PRESENCE OF CONTESTANTS OR THEIR AUTHORIZED REPRESENTATIVE, DULY AUTHENTICATED AND PERMITTED BY ELECTION COMMISSION, TO AVOID ANY REPRESENTATION AT A LATER DATE.</a:t>
            </a:r>
            <a:r>
              <a:rPr lang="en-US" sz="2000" dirty="0" smtClean="0"/>
              <a:t>	</a:t>
            </a:r>
            <a:endParaRPr lang="en-US" sz="2000" b="1" dirty="0" smtClean="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bwMode="auto">
        <a:noFill/>
        <a:ln w="28575">
          <a:solidFill>
            <a:schemeClr val="tx1"/>
          </a:solidFill>
          <a:miter lim="800000"/>
          <a:headEnd/>
          <a:tailEnd/>
        </a:ln>
      </a:spPr>
      <a:bodyPr/>
      <a:lst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6326</TotalTime>
  <Words>1301</Words>
  <Application>Microsoft Office PowerPoint</Application>
  <PresentationFormat>On-screen Show (4:3)</PresentationFormat>
  <Paragraphs>121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Sohel</dc:creator>
  <cp:lastModifiedBy>MirajEFI</cp:lastModifiedBy>
  <cp:revision>853</cp:revision>
  <dcterms:created xsi:type="dcterms:W3CDTF">2011-06-29T10:53:07Z</dcterms:created>
  <dcterms:modified xsi:type="dcterms:W3CDTF">2017-04-12T07:16:18Z</dcterms:modified>
</cp:coreProperties>
</file>